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145706110" r:id="rId2"/>
    <p:sldId id="2145706128" r:id="rId3"/>
    <p:sldId id="2145706135" r:id="rId4"/>
    <p:sldId id="281" r:id="rId5"/>
    <p:sldId id="260" r:id="rId6"/>
    <p:sldId id="2145706136" r:id="rId7"/>
    <p:sldId id="257" r:id="rId8"/>
    <p:sldId id="2145706134" r:id="rId9"/>
    <p:sldId id="2145706133" r:id="rId10"/>
    <p:sldId id="25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3A01"/>
    <a:srgbClr val="F95C28"/>
    <a:srgbClr val="FF7459"/>
    <a:srgbClr val="E66856"/>
    <a:srgbClr val="B85343"/>
    <a:srgbClr val="8E0C0D"/>
    <a:srgbClr val="F16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95"/>
    <p:restoredTop sz="94753"/>
  </p:normalViewPr>
  <p:slideViewPr>
    <p:cSldViewPr snapToGrid="0">
      <p:cViewPr varScale="1">
        <p:scale>
          <a:sx n="85" d="100"/>
          <a:sy n="85" d="100"/>
        </p:scale>
        <p:origin x="20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0A1E5-2677-784C-A624-736C12A2275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910636B3-AF81-CD4B-A1A4-683861B7E352}">
      <dgm:prSet phldrT="[Text]"/>
      <dgm:spPr/>
      <dgm:t>
        <a:bodyPr/>
        <a:lstStyle/>
        <a:p>
          <a:r>
            <a:rPr lang="en-US" dirty="0"/>
            <a:t>Data recorded by </a:t>
          </a:r>
          <a:r>
            <a:rPr lang="en-US" dirty="0">
              <a:solidFill>
                <a:schemeClr val="bg1"/>
              </a:solidFill>
            </a:rPr>
            <a:t>assay</a:t>
          </a:r>
          <a:r>
            <a:rPr lang="en-US" dirty="0"/>
            <a:t> in standardized templates</a:t>
          </a:r>
        </a:p>
      </dgm:t>
    </dgm:pt>
    <dgm:pt modelId="{AAA030A1-0610-C34F-AB99-98963A01F2F7}" type="parTrans" cxnId="{8401060D-C923-D742-BA33-40639292E1E6}">
      <dgm:prSet/>
      <dgm:spPr/>
      <dgm:t>
        <a:bodyPr/>
        <a:lstStyle/>
        <a:p>
          <a:endParaRPr lang="en-US"/>
        </a:p>
      </dgm:t>
    </dgm:pt>
    <dgm:pt modelId="{1F8264E6-EAB2-224F-8181-7C71FAFF5857}" type="sibTrans" cxnId="{8401060D-C923-D742-BA33-40639292E1E6}">
      <dgm:prSet/>
      <dgm:spPr/>
      <dgm:t>
        <a:bodyPr/>
        <a:lstStyle/>
        <a:p>
          <a:endParaRPr lang="en-US"/>
        </a:p>
      </dgm:t>
    </dgm:pt>
    <dgm:pt modelId="{FF471545-96AD-3142-9C15-0463232F43B8}">
      <dgm:prSet phldrT="[Text]"/>
      <dgm:spPr/>
      <dgm:t>
        <a:bodyPr/>
        <a:lstStyle/>
        <a:p>
          <a:r>
            <a:rPr lang="en-US" dirty="0"/>
            <a:t>Data pre-processed by </a:t>
          </a:r>
          <a:r>
            <a:rPr lang="en-US" dirty="0">
              <a:solidFill>
                <a:schemeClr val="bg1"/>
              </a:solidFill>
            </a:rPr>
            <a:t>assay</a:t>
          </a:r>
          <a:r>
            <a:rPr lang="en-US" dirty="0"/>
            <a:t> using standardized, coded protocols</a:t>
          </a:r>
        </a:p>
      </dgm:t>
    </dgm:pt>
    <dgm:pt modelId="{718C70C5-B958-D145-81CB-534D6B678A57}" type="parTrans" cxnId="{7C2A2F39-A9E6-ED45-989F-F2A18E7FE759}">
      <dgm:prSet/>
      <dgm:spPr/>
      <dgm:t>
        <a:bodyPr/>
        <a:lstStyle/>
        <a:p>
          <a:endParaRPr lang="en-US"/>
        </a:p>
      </dgm:t>
    </dgm:pt>
    <dgm:pt modelId="{D0196A12-DD50-784E-B149-D6608FCE11D6}" type="sibTrans" cxnId="{7C2A2F39-A9E6-ED45-989F-F2A18E7FE759}">
      <dgm:prSet/>
      <dgm:spPr/>
      <dgm:t>
        <a:bodyPr/>
        <a:lstStyle/>
        <a:p>
          <a:endParaRPr lang="en-US"/>
        </a:p>
      </dgm:t>
    </dgm:pt>
    <dgm:pt modelId="{E21F632A-78B4-3845-A536-7F1BAB949CDC}">
      <dgm:prSet phldrT="[Text]"/>
      <dgm:spPr/>
      <dgm:t>
        <a:bodyPr/>
        <a:lstStyle/>
        <a:p>
          <a:r>
            <a:rPr lang="en-US" dirty="0"/>
            <a:t>Data converted to database format and stored by domain, not assay</a:t>
          </a:r>
        </a:p>
      </dgm:t>
    </dgm:pt>
    <dgm:pt modelId="{8F6B2BCE-7150-904D-A37F-1285CBB60260}" type="parTrans" cxnId="{D0C3413C-DF46-144E-8347-0CC9B179A97F}">
      <dgm:prSet/>
      <dgm:spPr/>
      <dgm:t>
        <a:bodyPr/>
        <a:lstStyle/>
        <a:p>
          <a:endParaRPr lang="en-US"/>
        </a:p>
      </dgm:t>
    </dgm:pt>
    <dgm:pt modelId="{E8434166-B21B-0140-A222-D15E014FB259}" type="sibTrans" cxnId="{D0C3413C-DF46-144E-8347-0CC9B179A97F}">
      <dgm:prSet/>
      <dgm:spPr/>
      <dgm:t>
        <a:bodyPr/>
        <a:lstStyle/>
        <a:p>
          <a:endParaRPr lang="en-US"/>
        </a:p>
      </dgm:t>
    </dgm:pt>
    <dgm:pt modelId="{4945E813-73E2-9746-819C-8E513A00A722}">
      <dgm:prSet phldrT="[Text]"/>
      <dgm:spPr/>
      <dgm:t>
        <a:bodyPr/>
        <a:lstStyle/>
        <a:p>
          <a:r>
            <a:rPr lang="en-US" dirty="0"/>
            <a:t>Data in database available to analyze across assays and experiments</a:t>
          </a:r>
        </a:p>
      </dgm:t>
    </dgm:pt>
    <dgm:pt modelId="{35BEA51F-ABAE-7444-A9C9-A1EF366FA750}" type="parTrans" cxnId="{3A4B2D47-C14B-254B-95BC-D96A02221113}">
      <dgm:prSet/>
      <dgm:spPr/>
      <dgm:t>
        <a:bodyPr/>
        <a:lstStyle/>
        <a:p>
          <a:endParaRPr lang="en-US"/>
        </a:p>
      </dgm:t>
    </dgm:pt>
    <dgm:pt modelId="{9EEA36B7-96D2-1D47-8116-5A3C9114FC5E}" type="sibTrans" cxnId="{3A4B2D47-C14B-254B-95BC-D96A02221113}">
      <dgm:prSet/>
      <dgm:spPr/>
      <dgm:t>
        <a:bodyPr/>
        <a:lstStyle/>
        <a:p>
          <a:endParaRPr lang="en-US"/>
        </a:p>
      </dgm:t>
    </dgm:pt>
    <dgm:pt modelId="{0BF4EB59-3E15-9F40-9414-8C097CFA1D24}" type="pres">
      <dgm:prSet presAssocID="{5950A1E5-2677-784C-A624-736C12A22753}" presName="outerComposite" presStyleCnt="0">
        <dgm:presLayoutVars>
          <dgm:chMax val="5"/>
          <dgm:dir/>
          <dgm:resizeHandles val="exact"/>
        </dgm:presLayoutVars>
      </dgm:prSet>
      <dgm:spPr/>
    </dgm:pt>
    <dgm:pt modelId="{B736DE74-0BCC-AB42-B9B7-822B1E0F9D0D}" type="pres">
      <dgm:prSet presAssocID="{5950A1E5-2677-784C-A624-736C12A22753}" presName="dummyMaxCanvas" presStyleCnt="0">
        <dgm:presLayoutVars/>
      </dgm:prSet>
      <dgm:spPr/>
    </dgm:pt>
    <dgm:pt modelId="{70E2D35E-95AA-E54B-957B-24101D5AD916}" type="pres">
      <dgm:prSet presAssocID="{5950A1E5-2677-784C-A624-736C12A22753}" presName="FourNodes_1" presStyleLbl="node1" presStyleIdx="0" presStyleCnt="4">
        <dgm:presLayoutVars>
          <dgm:bulletEnabled val="1"/>
        </dgm:presLayoutVars>
      </dgm:prSet>
      <dgm:spPr/>
    </dgm:pt>
    <dgm:pt modelId="{BA64106D-7AD1-334A-8977-A8723EF61066}" type="pres">
      <dgm:prSet presAssocID="{5950A1E5-2677-784C-A624-736C12A22753}" presName="FourNodes_2" presStyleLbl="node1" presStyleIdx="1" presStyleCnt="4">
        <dgm:presLayoutVars>
          <dgm:bulletEnabled val="1"/>
        </dgm:presLayoutVars>
      </dgm:prSet>
      <dgm:spPr/>
    </dgm:pt>
    <dgm:pt modelId="{CCA768E5-9F5D-2344-91A6-346F0EB428EB}" type="pres">
      <dgm:prSet presAssocID="{5950A1E5-2677-784C-A624-736C12A22753}" presName="FourNodes_3" presStyleLbl="node1" presStyleIdx="2" presStyleCnt="4">
        <dgm:presLayoutVars>
          <dgm:bulletEnabled val="1"/>
        </dgm:presLayoutVars>
      </dgm:prSet>
      <dgm:spPr/>
    </dgm:pt>
    <dgm:pt modelId="{87BEA02C-8426-E146-A372-54BEB3B72C11}" type="pres">
      <dgm:prSet presAssocID="{5950A1E5-2677-784C-A624-736C12A22753}" presName="FourNodes_4" presStyleLbl="node1" presStyleIdx="3" presStyleCnt="4">
        <dgm:presLayoutVars>
          <dgm:bulletEnabled val="1"/>
        </dgm:presLayoutVars>
      </dgm:prSet>
      <dgm:spPr/>
    </dgm:pt>
    <dgm:pt modelId="{A1170033-3F38-414C-B9B7-2B24F2AC61ED}" type="pres">
      <dgm:prSet presAssocID="{5950A1E5-2677-784C-A624-736C12A22753}" presName="FourConn_1-2" presStyleLbl="fgAccFollowNode1" presStyleIdx="0" presStyleCnt="3">
        <dgm:presLayoutVars>
          <dgm:bulletEnabled val="1"/>
        </dgm:presLayoutVars>
      </dgm:prSet>
      <dgm:spPr/>
    </dgm:pt>
    <dgm:pt modelId="{E5BC0FC8-CA0A-C24D-893F-1FD4DDC60BD2}" type="pres">
      <dgm:prSet presAssocID="{5950A1E5-2677-784C-A624-736C12A22753}" presName="FourConn_2-3" presStyleLbl="fgAccFollowNode1" presStyleIdx="1" presStyleCnt="3">
        <dgm:presLayoutVars>
          <dgm:bulletEnabled val="1"/>
        </dgm:presLayoutVars>
      </dgm:prSet>
      <dgm:spPr/>
    </dgm:pt>
    <dgm:pt modelId="{1858FE28-FD4D-D24F-844A-6CE9FEEA2748}" type="pres">
      <dgm:prSet presAssocID="{5950A1E5-2677-784C-A624-736C12A22753}" presName="FourConn_3-4" presStyleLbl="fgAccFollowNode1" presStyleIdx="2" presStyleCnt="3">
        <dgm:presLayoutVars>
          <dgm:bulletEnabled val="1"/>
        </dgm:presLayoutVars>
      </dgm:prSet>
      <dgm:spPr/>
    </dgm:pt>
    <dgm:pt modelId="{1A7ABD68-4AB8-F642-B3BA-704A83D61255}" type="pres">
      <dgm:prSet presAssocID="{5950A1E5-2677-784C-A624-736C12A22753}" presName="FourNodes_1_text" presStyleLbl="node1" presStyleIdx="3" presStyleCnt="4">
        <dgm:presLayoutVars>
          <dgm:bulletEnabled val="1"/>
        </dgm:presLayoutVars>
      </dgm:prSet>
      <dgm:spPr/>
    </dgm:pt>
    <dgm:pt modelId="{80334AE0-31A4-2E4F-BDB8-A5CE14E3B9C2}" type="pres">
      <dgm:prSet presAssocID="{5950A1E5-2677-784C-A624-736C12A22753}" presName="FourNodes_2_text" presStyleLbl="node1" presStyleIdx="3" presStyleCnt="4">
        <dgm:presLayoutVars>
          <dgm:bulletEnabled val="1"/>
        </dgm:presLayoutVars>
      </dgm:prSet>
      <dgm:spPr/>
    </dgm:pt>
    <dgm:pt modelId="{7839ED78-5CC9-6F47-903C-12BE4EB98E8C}" type="pres">
      <dgm:prSet presAssocID="{5950A1E5-2677-784C-A624-736C12A22753}" presName="FourNodes_3_text" presStyleLbl="node1" presStyleIdx="3" presStyleCnt="4">
        <dgm:presLayoutVars>
          <dgm:bulletEnabled val="1"/>
        </dgm:presLayoutVars>
      </dgm:prSet>
      <dgm:spPr/>
    </dgm:pt>
    <dgm:pt modelId="{BCEF95DD-9720-D048-942D-FFFC89F03568}" type="pres">
      <dgm:prSet presAssocID="{5950A1E5-2677-784C-A624-736C12A22753}" presName="FourNodes_4_text" presStyleLbl="node1" presStyleIdx="3" presStyleCnt="4">
        <dgm:presLayoutVars>
          <dgm:bulletEnabled val="1"/>
        </dgm:presLayoutVars>
      </dgm:prSet>
      <dgm:spPr/>
    </dgm:pt>
  </dgm:ptLst>
  <dgm:cxnLst>
    <dgm:cxn modelId="{80A9CF00-DFF5-7449-B113-5FD2D72FAC66}" type="presOf" srcId="{910636B3-AF81-CD4B-A1A4-683861B7E352}" destId="{70E2D35E-95AA-E54B-957B-24101D5AD916}" srcOrd="0" destOrd="0" presId="urn:microsoft.com/office/officeart/2005/8/layout/vProcess5"/>
    <dgm:cxn modelId="{6F9A230C-3F52-1B44-BE71-C9AA967FC7CC}" type="presOf" srcId="{4945E813-73E2-9746-819C-8E513A00A722}" destId="{87BEA02C-8426-E146-A372-54BEB3B72C11}" srcOrd="0" destOrd="0" presId="urn:microsoft.com/office/officeart/2005/8/layout/vProcess5"/>
    <dgm:cxn modelId="{8401060D-C923-D742-BA33-40639292E1E6}" srcId="{5950A1E5-2677-784C-A624-736C12A22753}" destId="{910636B3-AF81-CD4B-A1A4-683861B7E352}" srcOrd="0" destOrd="0" parTransId="{AAA030A1-0610-C34F-AB99-98963A01F2F7}" sibTransId="{1F8264E6-EAB2-224F-8181-7C71FAFF5857}"/>
    <dgm:cxn modelId="{B862AA14-F491-C24F-B604-1993FD8C05DC}" type="presOf" srcId="{E21F632A-78B4-3845-A536-7F1BAB949CDC}" destId="{7839ED78-5CC9-6F47-903C-12BE4EB98E8C}" srcOrd="1" destOrd="0" presId="urn:microsoft.com/office/officeart/2005/8/layout/vProcess5"/>
    <dgm:cxn modelId="{B20D511A-7485-1C43-8A9A-1587ECE3646B}" type="presOf" srcId="{4945E813-73E2-9746-819C-8E513A00A722}" destId="{BCEF95DD-9720-D048-942D-FFFC89F03568}" srcOrd="1" destOrd="0" presId="urn:microsoft.com/office/officeart/2005/8/layout/vProcess5"/>
    <dgm:cxn modelId="{77CBF02D-3CE3-2344-9838-08B32BB6AA9C}" type="presOf" srcId="{1F8264E6-EAB2-224F-8181-7C71FAFF5857}" destId="{A1170033-3F38-414C-B9B7-2B24F2AC61ED}" srcOrd="0" destOrd="0" presId="urn:microsoft.com/office/officeart/2005/8/layout/vProcess5"/>
    <dgm:cxn modelId="{7C2A2F39-A9E6-ED45-989F-F2A18E7FE759}" srcId="{5950A1E5-2677-784C-A624-736C12A22753}" destId="{FF471545-96AD-3142-9C15-0463232F43B8}" srcOrd="1" destOrd="0" parTransId="{718C70C5-B958-D145-81CB-534D6B678A57}" sibTransId="{D0196A12-DD50-784E-B149-D6608FCE11D6}"/>
    <dgm:cxn modelId="{D0C3413C-DF46-144E-8347-0CC9B179A97F}" srcId="{5950A1E5-2677-784C-A624-736C12A22753}" destId="{E21F632A-78B4-3845-A536-7F1BAB949CDC}" srcOrd="2" destOrd="0" parTransId="{8F6B2BCE-7150-904D-A37F-1285CBB60260}" sibTransId="{E8434166-B21B-0140-A222-D15E014FB259}"/>
    <dgm:cxn modelId="{3A4B2D47-C14B-254B-95BC-D96A02221113}" srcId="{5950A1E5-2677-784C-A624-736C12A22753}" destId="{4945E813-73E2-9746-819C-8E513A00A722}" srcOrd="3" destOrd="0" parTransId="{35BEA51F-ABAE-7444-A9C9-A1EF366FA750}" sibTransId="{9EEA36B7-96D2-1D47-8116-5A3C9114FC5E}"/>
    <dgm:cxn modelId="{F5C2B26C-4C71-7A4B-803C-0C7793E62EB4}" type="presOf" srcId="{910636B3-AF81-CD4B-A1A4-683861B7E352}" destId="{1A7ABD68-4AB8-F642-B3BA-704A83D61255}" srcOrd="1" destOrd="0" presId="urn:microsoft.com/office/officeart/2005/8/layout/vProcess5"/>
    <dgm:cxn modelId="{E709AF8E-C393-4A4C-998B-4275965E0479}" type="presOf" srcId="{FF471545-96AD-3142-9C15-0463232F43B8}" destId="{80334AE0-31A4-2E4F-BDB8-A5CE14E3B9C2}" srcOrd="1" destOrd="0" presId="urn:microsoft.com/office/officeart/2005/8/layout/vProcess5"/>
    <dgm:cxn modelId="{018E9E9A-AB98-944B-93BA-FB789E43FAB3}" type="presOf" srcId="{D0196A12-DD50-784E-B149-D6608FCE11D6}" destId="{E5BC0FC8-CA0A-C24D-893F-1FD4DDC60BD2}" srcOrd="0" destOrd="0" presId="urn:microsoft.com/office/officeart/2005/8/layout/vProcess5"/>
    <dgm:cxn modelId="{6D28A9DA-D318-FA4D-8EA3-F60EF5999581}" type="presOf" srcId="{E21F632A-78B4-3845-A536-7F1BAB949CDC}" destId="{CCA768E5-9F5D-2344-91A6-346F0EB428EB}" srcOrd="0" destOrd="0" presId="urn:microsoft.com/office/officeart/2005/8/layout/vProcess5"/>
    <dgm:cxn modelId="{53DA40E4-6B7E-074B-A174-B84A5E3213D0}" type="presOf" srcId="{5950A1E5-2677-784C-A624-736C12A22753}" destId="{0BF4EB59-3E15-9F40-9414-8C097CFA1D24}" srcOrd="0" destOrd="0" presId="urn:microsoft.com/office/officeart/2005/8/layout/vProcess5"/>
    <dgm:cxn modelId="{AD70B3E4-0658-9F42-842C-532B508F2635}" type="presOf" srcId="{FF471545-96AD-3142-9C15-0463232F43B8}" destId="{BA64106D-7AD1-334A-8977-A8723EF61066}" srcOrd="0" destOrd="0" presId="urn:microsoft.com/office/officeart/2005/8/layout/vProcess5"/>
    <dgm:cxn modelId="{C4190CE8-49DF-CE41-B7E7-C09322FBEF11}" type="presOf" srcId="{E8434166-B21B-0140-A222-D15E014FB259}" destId="{1858FE28-FD4D-D24F-844A-6CE9FEEA2748}" srcOrd="0" destOrd="0" presId="urn:microsoft.com/office/officeart/2005/8/layout/vProcess5"/>
    <dgm:cxn modelId="{EFC0955E-1EBF-684C-8DA0-3D420878FD0C}" type="presParOf" srcId="{0BF4EB59-3E15-9F40-9414-8C097CFA1D24}" destId="{B736DE74-0BCC-AB42-B9B7-822B1E0F9D0D}" srcOrd="0" destOrd="0" presId="urn:microsoft.com/office/officeart/2005/8/layout/vProcess5"/>
    <dgm:cxn modelId="{B131FF92-0D27-0147-888A-B16C50401EFE}" type="presParOf" srcId="{0BF4EB59-3E15-9F40-9414-8C097CFA1D24}" destId="{70E2D35E-95AA-E54B-957B-24101D5AD916}" srcOrd="1" destOrd="0" presId="urn:microsoft.com/office/officeart/2005/8/layout/vProcess5"/>
    <dgm:cxn modelId="{8A3384F3-10C2-B24B-89E6-CEB2184B68C5}" type="presParOf" srcId="{0BF4EB59-3E15-9F40-9414-8C097CFA1D24}" destId="{BA64106D-7AD1-334A-8977-A8723EF61066}" srcOrd="2" destOrd="0" presId="urn:microsoft.com/office/officeart/2005/8/layout/vProcess5"/>
    <dgm:cxn modelId="{598C5C27-947A-B647-A883-EA1D4F54E3DB}" type="presParOf" srcId="{0BF4EB59-3E15-9F40-9414-8C097CFA1D24}" destId="{CCA768E5-9F5D-2344-91A6-346F0EB428EB}" srcOrd="3" destOrd="0" presId="urn:microsoft.com/office/officeart/2005/8/layout/vProcess5"/>
    <dgm:cxn modelId="{073478E7-7F70-CA4C-97B3-152D9BD38211}" type="presParOf" srcId="{0BF4EB59-3E15-9F40-9414-8C097CFA1D24}" destId="{87BEA02C-8426-E146-A372-54BEB3B72C11}" srcOrd="4" destOrd="0" presId="urn:microsoft.com/office/officeart/2005/8/layout/vProcess5"/>
    <dgm:cxn modelId="{E47F9D00-2447-6947-BDAD-CF27DE2CB89F}" type="presParOf" srcId="{0BF4EB59-3E15-9F40-9414-8C097CFA1D24}" destId="{A1170033-3F38-414C-B9B7-2B24F2AC61ED}" srcOrd="5" destOrd="0" presId="urn:microsoft.com/office/officeart/2005/8/layout/vProcess5"/>
    <dgm:cxn modelId="{15A82D0E-E5BA-184D-98D8-E039CB19ACAF}" type="presParOf" srcId="{0BF4EB59-3E15-9F40-9414-8C097CFA1D24}" destId="{E5BC0FC8-CA0A-C24D-893F-1FD4DDC60BD2}" srcOrd="6" destOrd="0" presId="urn:microsoft.com/office/officeart/2005/8/layout/vProcess5"/>
    <dgm:cxn modelId="{2E6A634C-3C9D-144C-9E6A-1B672DCDF3B6}" type="presParOf" srcId="{0BF4EB59-3E15-9F40-9414-8C097CFA1D24}" destId="{1858FE28-FD4D-D24F-844A-6CE9FEEA2748}" srcOrd="7" destOrd="0" presId="urn:microsoft.com/office/officeart/2005/8/layout/vProcess5"/>
    <dgm:cxn modelId="{CA338447-3CEE-BE46-AC1B-9E2871A2A18B}" type="presParOf" srcId="{0BF4EB59-3E15-9F40-9414-8C097CFA1D24}" destId="{1A7ABD68-4AB8-F642-B3BA-704A83D61255}" srcOrd="8" destOrd="0" presId="urn:microsoft.com/office/officeart/2005/8/layout/vProcess5"/>
    <dgm:cxn modelId="{A8626293-0DB1-8144-B788-09F3772DB111}" type="presParOf" srcId="{0BF4EB59-3E15-9F40-9414-8C097CFA1D24}" destId="{80334AE0-31A4-2E4F-BDB8-A5CE14E3B9C2}" srcOrd="9" destOrd="0" presId="urn:microsoft.com/office/officeart/2005/8/layout/vProcess5"/>
    <dgm:cxn modelId="{C35F4FEC-5E92-5249-9D38-AF80A3CD89EC}" type="presParOf" srcId="{0BF4EB59-3E15-9F40-9414-8C097CFA1D24}" destId="{7839ED78-5CC9-6F47-903C-12BE4EB98E8C}" srcOrd="10" destOrd="0" presId="urn:microsoft.com/office/officeart/2005/8/layout/vProcess5"/>
    <dgm:cxn modelId="{03BFCC31-E958-3A4A-96BF-227C5B9B829C}" type="presParOf" srcId="{0BF4EB59-3E15-9F40-9414-8C097CFA1D24}" destId="{BCEF95DD-9720-D048-942D-FFFC89F0356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0A1E5-2677-784C-A624-736C12A2275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910636B3-AF81-CD4B-A1A4-683861B7E352}">
      <dgm:prSet phldrT="[Text]"/>
      <dgm:spPr/>
      <dgm:t>
        <a:bodyPr/>
        <a:lstStyle/>
        <a:p>
          <a:r>
            <a:rPr lang="en-US" dirty="0"/>
            <a:t>Data recorded by </a:t>
          </a:r>
          <a:r>
            <a:rPr lang="en-US" dirty="0">
              <a:solidFill>
                <a:schemeClr val="bg1"/>
              </a:solidFill>
            </a:rPr>
            <a:t>assay</a:t>
          </a:r>
          <a:r>
            <a:rPr lang="en-US" dirty="0"/>
            <a:t> in standardized templates</a:t>
          </a:r>
        </a:p>
      </dgm:t>
    </dgm:pt>
    <dgm:pt modelId="{AAA030A1-0610-C34F-AB99-98963A01F2F7}" type="parTrans" cxnId="{8401060D-C923-D742-BA33-40639292E1E6}">
      <dgm:prSet/>
      <dgm:spPr/>
      <dgm:t>
        <a:bodyPr/>
        <a:lstStyle/>
        <a:p>
          <a:endParaRPr lang="en-US"/>
        </a:p>
      </dgm:t>
    </dgm:pt>
    <dgm:pt modelId="{1F8264E6-EAB2-224F-8181-7C71FAFF5857}" type="sibTrans" cxnId="{8401060D-C923-D742-BA33-40639292E1E6}">
      <dgm:prSet/>
      <dgm:spPr/>
      <dgm:t>
        <a:bodyPr/>
        <a:lstStyle/>
        <a:p>
          <a:endParaRPr lang="en-US"/>
        </a:p>
      </dgm:t>
    </dgm:pt>
    <dgm:pt modelId="{FF471545-96AD-3142-9C15-0463232F43B8}">
      <dgm:prSet phldrT="[Text]"/>
      <dgm:spPr/>
      <dgm:t>
        <a:bodyPr/>
        <a:lstStyle/>
        <a:p>
          <a:r>
            <a:rPr lang="en-US" dirty="0"/>
            <a:t>Data pre-processed by </a:t>
          </a:r>
          <a:r>
            <a:rPr lang="en-US" dirty="0">
              <a:solidFill>
                <a:schemeClr val="bg1"/>
              </a:solidFill>
            </a:rPr>
            <a:t>assay</a:t>
          </a:r>
          <a:r>
            <a:rPr lang="en-US" dirty="0"/>
            <a:t> using standardized, coded protocols</a:t>
          </a:r>
        </a:p>
      </dgm:t>
    </dgm:pt>
    <dgm:pt modelId="{718C70C5-B958-D145-81CB-534D6B678A57}" type="parTrans" cxnId="{7C2A2F39-A9E6-ED45-989F-F2A18E7FE759}">
      <dgm:prSet/>
      <dgm:spPr/>
      <dgm:t>
        <a:bodyPr/>
        <a:lstStyle/>
        <a:p>
          <a:endParaRPr lang="en-US"/>
        </a:p>
      </dgm:t>
    </dgm:pt>
    <dgm:pt modelId="{D0196A12-DD50-784E-B149-D6608FCE11D6}" type="sibTrans" cxnId="{7C2A2F39-A9E6-ED45-989F-F2A18E7FE759}">
      <dgm:prSet/>
      <dgm:spPr/>
      <dgm:t>
        <a:bodyPr/>
        <a:lstStyle/>
        <a:p>
          <a:endParaRPr lang="en-US"/>
        </a:p>
      </dgm:t>
    </dgm:pt>
    <dgm:pt modelId="{E21F632A-78B4-3845-A536-7F1BAB949CDC}">
      <dgm:prSet phldrT="[Text]"/>
      <dgm:spPr/>
      <dgm:t>
        <a:bodyPr/>
        <a:lstStyle/>
        <a:p>
          <a:r>
            <a:rPr lang="en-US" dirty="0"/>
            <a:t>Data converted to database format and stored by domain, not assay</a:t>
          </a:r>
        </a:p>
      </dgm:t>
    </dgm:pt>
    <dgm:pt modelId="{8F6B2BCE-7150-904D-A37F-1285CBB60260}" type="parTrans" cxnId="{D0C3413C-DF46-144E-8347-0CC9B179A97F}">
      <dgm:prSet/>
      <dgm:spPr/>
      <dgm:t>
        <a:bodyPr/>
        <a:lstStyle/>
        <a:p>
          <a:endParaRPr lang="en-US"/>
        </a:p>
      </dgm:t>
    </dgm:pt>
    <dgm:pt modelId="{E8434166-B21B-0140-A222-D15E014FB259}" type="sibTrans" cxnId="{D0C3413C-DF46-144E-8347-0CC9B179A97F}">
      <dgm:prSet/>
      <dgm:spPr/>
      <dgm:t>
        <a:bodyPr/>
        <a:lstStyle/>
        <a:p>
          <a:endParaRPr lang="en-US"/>
        </a:p>
      </dgm:t>
    </dgm:pt>
    <dgm:pt modelId="{4945E813-73E2-9746-819C-8E513A00A722}">
      <dgm:prSet phldrT="[Text]"/>
      <dgm:spPr/>
      <dgm:t>
        <a:bodyPr/>
        <a:lstStyle/>
        <a:p>
          <a:r>
            <a:rPr lang="en-US" dirty="0"/>
            <a:t>Data in database available to analyze across assays and experiments</a:t>
          </a:r>
        </a:p>
      </dgm:t>
    </dgm:pt>
    <dgm:pt modelId="{35BEA51F-ABAE-7444-A9C9-A1EF366FA750}" type="parTrans" cxnId="{3A4B2D47-C14B-254B-95BC-D96A02221113}">
      <dgm:prSet/>
      <dgm:spPr/>
      <dgm:t>
        <a:bodyPr/>
        <a:lstStyle/>
        <a:p>
          <a:endParaRPr lang="en-US"/>
        </a:p>
      </dgm:t>
    </dgm:pt>
    <dgm:pt modelId="{9EEA36B7-96D2-1D47-8116-5A3C9114FC5E}" type="sibTrans" cxnId="{3A4B2D47-C14B-254B-95BC-D96A02221113}">
      <dgm:prSet/>
      <dgm:spPr/>
      <dgm:t>
        <a:bodyPr/>
        <a:lstStyle/>
        <a:p>
          <a:endParaRPr lang="en-US"/>
        </a:p>
      </dgm:t>
    </dgm:pt>
    <dgm:pt modelId="{0BF4EB59-3E15-9F40-9414-8C097CFA1D24}" type="pres">
      <dgm:prSet presAssocID="{5950A1E5-2677-784C-A624-736C12A22753}" presName="outerComposite" presStyleCnt="0">
        <dgm:presLayoutVars>
          <dgm:chMax val="5"/>
          <dgm:dir/>
          <dgm:resizeHandles val="exact"/>
        </dgm:presLayoutVars>
      </dgm:prSet>
      <dgm:spPr/>
    </dgm:pt>
    <dgm:pt modelId="{B736DE74-0BCC-AB42-B9B7-822B1E0F9D0D}" type="pres">
      <dgm:prSet presAssocID="{5950A1E5-2677-784C-A624-736C12A22753}" presName="dummyMaxCanvas" presStyleCnt="0">
        <dgm:presLayoutVars/>
      </dgm:prSet>
      <dgm:spPr/>
    </dgm:pt>
    <dgm:pt modelId="{70E2D35E-95AA-E54B-957B-24101D5AD916}" type="pres">
      <dgm:prSet presAssocID="{5950A1E5-2677-784C-A624-736C12A22753}" presName="FourNodes_1" presStyleLbl="node1" presStyleIdx="0" presStyleCnt="4">
        <dgm:presLayoutVars>
          <dgm:bulletEnabled val="1"/>
        </dgm:presLayoutVars>
      </dgm:prSet>
      <dgm:spPr/>
    </dgm:pt>
    <dgm:pt modelId="{BA64106D-7AD1-334A-8977-A8723EF61066}" type="pres">
      <dgm:prSet presAssocID="{5950A1E5-2677-784C-A624-736C12A22753}" presName="FourNodes_2" presStyleLbl="node1" presStyleIdx="1" presStyleCnt="4">
        <dgm:presLayoutVars>
          <dgm:bulletEnabled val="1"/>
        </dgm:presLayoutVars>
      </dgm:prSet>
      <dgm:spPr/>
    </dgm:pt>
    <dgm:pt modelId="{CCA768E5-9F5D-2344-91A6-346F0EB428EB}" type="pres">
      <dgm:prSet presAssocID="{5950A1E5-2677-784C-A624-736C12A22753}" presName="FourNodes_3" presStyleLbl="node1" presStyleIdx="2" presStyleCnt="4">
        <dgm:presLayoutVars>
          <dgm:bulletEnabled val="1"/>
        </dgm:presLayoutVars>
      </dgm:prSet>
      <dgm:spPr/>
    </dgm:pt>
    <dgm:pt modelId="{87BEA02C-8426-E146-A372-54BEB3B72C11}" type="pres">
      <dgm:prSet presAssocID="{5950A1E5-2677-784C-A624-736C12A22753}" presName="FourNodes_4" presStyleLbl="node1" presStyleIdx="3" presStyleCnt="4">
        <dgm:presLayoutVars>
          <dgm:bulletEnabled val="1"/>
        </dgm:presLayoutVars>
      </dgm:prSet>
      <dgm:spPr/>
    </dgm:pt>
    <dgm:pt modelId="{A1170033-3F38-414C-B9B7-2B24F2AC61ED}" type="pres">
      <dgm:prSet presAssocID="{5950A1E5-2677-784C-A624-736C12A22753}" presName="FourConn_1-2" presStyleLbl="fgAccFollowNode1" presStyleIdx="0" presStyleCnt="3">
        <dgm:presLayoutVars>
          <dgm:bulletEnabled val="1"/>
        </dgm:presLayoutVars>
      </dgm:prSet>
      <dgm:spPr/>
    </dgm:pt>
    <dgm:pt modelId="{E5BC0FC8-CA0A-C24D-893F-1FD4DDC60BD2}" type="pres">
      <dgm:prSet presAssocID="{5950A1E5-2677-784C-A624-736C12A22753}" presName="FourConn_2-3" presStyleLbl="fgAccFollowNode1" presStyleIdx="1" presStyleCnt="3">
        <dgm:presLayoutVars>
          <dgm:bulletEnabled val="1"/>
        </dgm:presLayoutVars>
      </dgm:prSet>
      <dgm:spPr/>
    </dgm:pt>
    <dgm:pt modelId="{1858FE28-FD4D-D24F-844A-6CE9FEEA2748}" type="pres">
      <dgm:prSet presAssocID="{5950A1E5-2677-784C-A624-736C12A22753}" presName="FourConn_3-4" presStyleLbl="fgAccFollowNode1" presStyleIdx="2" presStyleCnt="3">
        <dgm:presLayoutVars>
          <dgm:bulletEnabled val="1"/>
        </dgm:presLayoutVars>
      </dgm:prSet>
      <dgm:spPr/>
    </dgm:pt>
    <dgm:pt modelId="{1A7ABD68-4AB8-F642-B3BA-704A83D61255}" type="pres">
      <dgm:prSet presAssocID="{5950A1E5-2677-784C-A624-736C12A22753}" presName="FourNodes_1_text" presStyleLbl="node1" presStyleIdx="3" presStyleCnt="4">
        <dgm:presLayoutVars>
          <dgm:bulletEnabled val="1"/>
        </dgm:presLayoutVars>
      </dgm:prSet>
      <dgm:spPr/>
    </dgm:pt>
    <dgm:pt modelId="{80334AE0-31A4-2E4F-BDB8-A5CE14E3B9C2}" type="pres">
      <dgm:prSet presAssocID="{5950A1E5-2677-784C-A624-736C12A22753}" presName="FourNodes_2_text" presStyleLbl="node1" presStyleIdx="3" presStyleCnt="4">
        <dgm:presLayoutVars>
          <dgm:bulletEnabled val="1"/>
        </dgm:presLayoutVars>
      </dgm:prSet>
      <dgm:spPr/>
    </dgm:pt>
    <dgm:pt modelId="{7839ED78-5CC9-6F47-903C-12BE4EB98E8C}" type="pres">
      <dgm:prSet presAssocID="{5950A1E5-2677-784C-A624-736C12A22753}" presName="FourNodes_3_text" presStyleLbl="node1" presStyleIdx="3" presStyleCnt="4">
        <dgm:presLayoutVars>
          <dgm:bulletEnabled val="1"/>
        </dgm:presLayoutVars>
      </dgm:prSet>
      <dgm:spPr/>
    </dgm:pt>
    <dgm:pt modelId="{BCEF95DD-9720-D048-942D-FFFC89F03568}" type="pres">
      <dgm:prSet presAssocID="{5950A1E5-2677-784C-A624-736C12A22753}" presName="FourNodes_4_text" presStyleLbl="node1" presStyleIdx="3" presStyleCnt="4">
        <dgm:presLayoutVars>
          <dgm:bulletEnabled val="1"/>
        </dgm:presLayoutVars>
      </dgm:prSet>
      <dgm:spPr/>
    </dgm:pt>
  </dgm:ptLst>
  <dgm:cxnLst>
    <dgm:cxn modelId="{80A9CF00-DFF5-7449-B113-5FD2D72FAC66}" type="presOf" srcId="{910636B3-AF81-CD4B-A1A4-683861B7E352}" destId="{70E2D35E-95AA-E54B-957B-24101D5AD916}" srcOrd="0" destOrd="0" presId="urn:microsoft.com/office/officeart/2005/8/layout/vProcess5"/>
    <dgm:cxn modelId="{6F9A230C-3F52-1B44-BE71-C9AA967FC7CC}" type="presOf" srcId="{4945E813-73E2-9746-819C-8E513A00A722}" destId="{87BEA02C-8426-E146-A372-54BEB3B72C11}" srcOrd="0" destOrd="0" presId="urn:microsoft.com/office/officeart/2005/8/layout/vProcess5"/>
    <dgm:cxn modelId="{8401060D-C923-D742-BA33-40639292E1E6}" srcId="{5950A1E5-2677-784C-A624-736C12A22753}" destId="{910636B3-AF81-CD4B-A1A4-683861B7E352}" srcOrd="0" destOrd="0" parTransId="{AAA030A1-0610-C34F-AB99-98963A01F2F7}" sibTransId="{1F8264E6-EAB2-224F-8181-7C71FAFF5857}"/>
    <dgm:cxn modelId="{B862AA14-F491-C24F-B604-1993FD8C05DC}" type="presOf" srcId="{E21F632A-78B4-3845-A536-7F1BAB949CDC}" destId="{7839ED78-5CC9-6F47-903C-12BE4EB98E8C}" srcOrd="1" destOrd="0" presId="urn:microsoft.com/office/officeart/2005/8/layout/vProcess5"/>
    <dgm:cxn modelId="{B20D511A-7485-1C43-8A9A-1587ECE3646B}" type="presOf" srcId="{4945E813-73E2-9746-819C-8E513A00A722}" destId="{BCEF95DD-9720-D048-942D-FFFC89F03568}" srcOrd="1" destOrd="0" presId="urn:microsoft.com/office/officeart/2005/8/layout/vProcess5"/>
    <dgm:cxn modelId="{77CBF02D-3CE3-2344-9838-08B32BB6AA9C}" type="presOf" srcId="{1F8264E6-EAB2-224F-8181-7C71FAFF5857}" destId="{A1170033-3F38-414C-B9B7-2B24F2AC61ED}" srcOrd="0" destOrd="0" presId="urn:microsoft.com/office/officeart/2005/8/layout/vProcess5"/>
    <dgm:cxn modelId="{7C2A2F39-A9E6-ED45-989F-F2A18E7FE759}" srcId="{5950A1E5-2677-784C-A624-736C12A22753}" destId="{FF471545-96AD-3142-9C15-0463232F43B8}" srcOrd="1" destOrd="0" parTransId="{718C70C5-B958-D145-81CB-534D6B678A57}" sibTransId="{D0196A12-DD50-784E-B149-D6608FCE11D6}"/>
    <dgm:cxn modelId="{D0C3413C-DF46-144E-8347-0CC9B179A97F}" srcId="{5950A1E5-2677-784C-A624-736C12A22753}" destId="{E21F632A-78B4-3845-A536-7F1BAB949CDC}" srcOrd="2" destOrd="0" parTransId="{8F6B2BCE-7150-904D-A37F-1285CBB60260}" sibTransId="{E8434166-B21B-0140-A222-D15E014FB259}"/>
    <dgm:cxn modelId="{3A4B2D47-C14B-254B-95BC-D96A02221113}" srcId="{5950A1E5-2677-784C-A624-736C12A22753}" destId="{4945E813-73E2-9746-819C-8E513A00A722}" srcOrd="3" destOrd="0" parTransId="{35BEA51F-ABAE-7444-A9C9-A1EF366FA750}" sibTransId="{9EEA36B7-96D2-1D47-8116-5A3C9114FC5E}"/>
    <dgm:cxn modelId="{F5C2B26C-4C71-7A4B-803C-0C7793E62EB4}" type="presOf" srcId="{910636B3-AF81-CD4B-A1A4-683861B7E352}" destId="{1A7ABD68-4AB8-F642-B3BA-704A83D61255}" srcOrd="1" destOrd="0" presId="urn:microsoft.com/office/officeart/2005/8/layout/vProcess5"/>
    <dgm:cxn modelId="{E709AF8E-C393-4A4C-998B-4275965E0479}" type="presOf" srcId="{FF471545-96AD-3142-9C15-0463232F43B8}" destId="{80334AE0-31A4-2E4F-BDB8-A5CE14E3B9C2}" srcOrd="1" destOrd="0" presId="urn:microsoft.com/office/officeart/2005/8/layout/vProcess5"/>
    <dgm:cxn modelId="{018E9E9A-AB98-944B-93BA-FB789E43FAB3}" type="presOf" srcId="{D0196A12-DD50-784E-B149-D6608FCE11D6}" destId="{E5BC0FC8-CA0A-C24D-893F-1FD4DDC60BD2}" srcOrd="0" destOrd="0" presId="urn:microsoft.com/office/officeart/2005/8/layout/vProcess5"/>
    <dgm:cxn modelId="{6D28A9DA-D318-FA4D-8EA3-F60EF5999581}" type="presOf" srcId="{E21F632A-78B4-3845-A536-7F1BAB949CDC}" destId="{CCA768E5-9F5D-2344-91A6-346F0EB428EB}" srcOrd="0" destOrd="0" presId="urn:microsoft.com/office/officeart/2005/8/layout/vProcess5"/>
    <dgm:cxn modelId="{53DA40E4-6B7E-074B-A174-B84A5E3213D0}" type="presOf" srcId="{5950A1E5-2677-784C-A624-736C12A22753}" destId="{0BF4EB59-3E15-9F40-9414-8C097CFA1D24}" srcOrd="0" destOrd="0" presId="urn:microsoft.com/office/officeart/2005/8/layout/vProcess5"/>
    <dgm:cxn modelId="{AD70B3E4-0658-9F42-842C-532B508F2635}" type="presOf" srcId="{FF471545-96AD-3142-9C15-0463232F43B8}" destId="{BA64106D-7AD1-334A-8977-A8723EF61066}" srcOrd="0" destOrd="0" presId="urn:microsoft.com/office/officeart/2005/8/layout/vProcess5"/>
    <dgm:cxn modelId="{C4190CE8-49DF-CE41-B7E7-C09322FBEF11}" type="presOf" srcId="{E8434166-B21B-0140-A222-D15E014FB259}" destId="{1858FE28-FD4D-D24F-844A-6CE9FEEA2748}" srcOrd="0" destOrd="0" presId="urn:microsoft.com/office/officeart/2005/8/layout/vProcess5"/>
    <dgm:cxn modelId="{EFC0955E-1EBF-684C-8DA0-3D420878FD0C}" type="presParOf" srcId="{0BF4EB59-3E15-9F40-9414-8C097CFA1D24}" destId="{B736DE74-0BCC-AB42-B9B7-822B1E0F9D0D}" srcOrd="0" destOrd="0" presId="urn:microsoft.com/office/officeart/2005/8/layout/vProcess5"/>
    <dgm:cxn modelId="{B131FF92-0D27-0147-888A-B16C50401EFE}" type="presParOf" srcId="{0BF4EB59-3E15-9F40-9414-8C097CFA1D24}" destId="{70E2D35E-95AA-E54B-957B-24101D5AD916}" srcOrd="1" destOrd="0" presId="urn:microsoft.com/office/officeart/2005/8/layout/vProcess5"/>
    <dgm:cxn modelId="{8A3384F3-10C2-B24B-89E6-CEB2184B68C5}" type="presParOf" srcId="{0BF4EB59-3E15-9F40-9414-8C097CFA1D24}" destId="{BA64106D-7AD1-334A-8977-A8723EF61066}" srcOrd="2" destOrd="0" presId="urn:microsoft.com/office/officeart/2005/8/layout/vProcess5"/>
    <dgm:cxn modelId="{598C5C27-947A-B647-A883-EA1D4F54E3DB}" type="presParOf" srcId="{0BF4EB59-3E15-9F40-9414-8C097CFA1D24}" destId="{CCA768E5-9F5D-2344-91A6-346F0EB428EB}" srcOrd="3" destOrd="0" presId="urn:microsoft.com/office/officeart/2005/8/layout/vProcess5"/>
    <dgm:cxn modelId="{073478E7-7F70-CA4C-97B3-152D9BD38211}" type="presParOf" srcId="{0BF4EB59-3E15-9F40-9414-8C097CFA1D24}" destId="{87BEA02C-8426-E146-A372-54BEB3B72C11}" srcOrd="4" destOrd="0" presId="urn:microsoft.com/office/officeart/2005/8/layout/vProcess5"/>
    <dgm:cxn modelId="{E47F9D00-2447-6947-BDAD-CF27DE2CB89F}" type="presParOf" srcId="{0BF4EB59-3E15-9F40-9414-8C097CFA1D24}" destId="{A1170033-3F38-414C-B9B7-2B24F2AC61ED}" srcOrd="5" destOrd="0" presId="urn:microsoft.com/office/officeart/2005/8/layout/vProcess5"/>
    <dgm:cxn modelId="{15A82D0E-E5BA-184D-98D8-E039CB19ACAF}" type="presParOf" srcId="{0BF4EB59-3E15-9F40-9414-8C097CFA1D24}" destId="{E5BC0FC8-CA0A-C24D-893F-1FD4DDC60BD2}" srcOrd="6" destOrd="0" presId="urn:microsoft.com/office/officeart/2005/8/layout/vProcess5"/>
    <dgm:cxn modelId="{2E6A634C-3C9D-144C-9E6A-1B672DCDF3B6}" type="presParOf" srcId="{0BF4EB59-3E15-9F40-9414-8C097CFA1D24}" destId="{1858FE28-FD4D-D24F-844A-6CE9FEEA2748}" srcOrd="7" destOrd="0" presId="urn:microsoft.com/office/officeart/2005/8/layout/vProcess5"/>
    <dgm:cxn modelId="{CA338447-3CEE-BE46-AC1B-9E2871A2A18B}" type="presParOf" srcId="{0BF4EB59-3E15-9F40-9414-8C097CFA1D24}" destId="{1A7ABD68-4AB8-F642-B3BA-704A83D61255}" srcOrd="8" destOrd="0" presId="urn:microsoft.com/office/officeart/2005/8/layout/vProcess5"/>
    <dgm:cxn modelId="{A8626293-0DB1-8144-B788-09F3772DB111}" type="presParOf" srcId="{0BF4EB59-3E15-9F40-9414-8C097CFA1D24}" destId="{80334AE0-31A4-2E4F-BDB8-A5CE14E3B9C2}" srcOrd="9" destOrd="0" presId="urn:microsoft.com/office/officeart/2005/8/layout/vProcess5"/>
    <dgm:cxn modelId="{C35F4FEC-5E92-5249-9D38-AF80A3CD89EC}" type="presParOf" srcId="{0BF4EB59-3E15-9F40-9414-8C097CFA1D24}" destId="{7839ED78-5CC9-6F47-903C-12BE4EB98E8C}" srcOrd="10" destOrd="0" presId="urn:microsoft.com/office/officeart/2005/8/layout/vProcess5"/>
    <dgm:cxn modelId="{03BFCC31-E958-3A4A-96BF-227C5B9B829C}" type="presParOf" srcId="{0BF4EB59-3E15-9F40-9414-8C097CFA1D24}" destId="{BCEF95DD-9720-D048-942D-FFFC89F0356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2D35E-95AA-E54B-957B-24101D5AD916}">
      <dsp:nvSpPr>
        <dsp:cNvPr id="0" name=""/>
        <dsp:cNvSpPr/>
      </dsp:nvSpPr>
      <dsp:spPr>
        <a:xfrm>
          <a:off x="0" y="0"/>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recorded by </a:t>
          </a:r>
          <a:r>
            <a:rPr lang="en-US" sz="2400" kern="1200" dirty="0">
              <a:solidFill>
                <a:schemeClr val="bg1"/>
              </a:solidFill>
            </a:rPr>
            <a:t>assay</a:t>
          </a:r>
          <a:r>
            <a:rPr lang="en-US" sz="2400" kern="1200" dirty="0"/>
            <a:t> in standardized templates</a:t>
          </a:r>
        </a:p>
      </dsp:txBody>
      <dsp:txXfrm>
        <a:off x="34916" y="34916"/>
        <a:ext cx="5115290" cy="1122274"/>
      </dsp:txXfrm>
    </dsp:sp>
    <dsp:sp modelId="{BA64106D-7AD1-334A-8977-A8723EF61066}">
      <dsp:nvSpPr>
        <dsp:cNvPr id="0" name=""/>
        <dsp:cNvSpPr/>
      </dsp:nvSpPr>
      <dsp:spPr>
        <a:xfrm>
          <a:off x="544575" y="1408853"/>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pre-processed by </a:t>
          </a:r>
          <a:r>
            <a:rPr lang="en-US" sz="2400" kern="1200" dirty="0">
              <a:solidFill>
                <a:schemeClr val="bg1"/>
              </a:solidFill>
            </a:rPr>
            <a:t>assay</a:t>
          </a:r>
          <a:r>
            <a:rPr lang="en-US" sz="2400" kern="1200" dirty="0"/>
            <a:t> using standardized, coded protocols</a:t>
          </a:r>
        </a:p>
      </dsp:txBody>
      <dsp:txXfrm>
        <a:off x="579491" y="1443769"/>
        <a:ext cx="5113122" cy="1122274"/>
      </dsp:txXfrm>
    </dsp:sp>
    <dsp:sp modelId="{CCA768E5-9F5D-2344-91A6-346F0EB428EB}">
      <dsp:nvSpPr>
        <dsp:cNvPr id="0" name=""/>
        <dsp:cNvSpPr/>
      </dsp:nvSpPr>
      <dsp:spPr>
        <a:xfrm>
          <a:off x="1081024" y="2817706"/>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converted to database format and stored by domain, not assay</a:t>
          </a:r>
        </a:p>
      </dsp:txBody>
      <dsp:txXfrm>
        <a:off x="1115940" y="2852622"/>
        <a:ext cx="5121250" cy="1122274"/>
      </dsp:txXfrm>
    </dsp:sp>
    <dsp:sp modelId="{87BEA02C-8426-E146-A372-54BEB3B72C11}">
      <dsp:nvSpPr>
        <dsp:cNvPr id="0" name=""/>
        <dsp:cNvSpPr/>
      </dsp:nvSpPr>
      <dsp:spPr>
        <a:xfrm>
          <a:off x="1625599" y="4226560"/>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in database available to analyze across assays and experiments</a:t>
          </a:r>
        </a:p>
      </dsp:txBody>
      <dsp:txXfrm>
        <a:off x="1660515" y="4261476"/>
        <a:ext cx="5113122" cy="1122274"/>
      </dsp:txXfrm>
    </dsp:sp>
    <dsp:sp modelId="{A1170033-3F38-414C-B9B7-2B24F2AC61ED}">
      <dsp:nvSpPr>
        <dsp:cNvPr id="0" name=""/>
        <dsp:cNvSpPr/>
      </dsp:nvSpPr>
      <dsp:spPr>
        <a:xfrm>
          <a:off x="5727530" y="913045"/>
          <a:ext cx="774869" cy="77486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E5BC0FC8-CA0A-C24D-893F-1FD4DDC60BD2}">
      <dsp:nvSpPr>
        <dsp:cNvPr id="0" name=""/>
        <dsp:cNvSpPr/>
      </dsp:nvSpPr>
      <dsp:spPr>
        <a:xfrm>
          <a:off x="6272106" y="2321898"/>
          <a:ext cx="774869" cy="77486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1858FE28-FD4D-D24F-844A-6CE9FEEA2748}">
      <dsp:nvSpPr>
        <dsp:cNvPr id="0" name=""/>
        <dsp:cNvSpPr/>
      </dsp:nvSpPr>
      <dsp:spPr>
        <a:xfrm>
          <a:off x="6808554" y="3730752"/>
          <a:ext cx="774869" cy="77486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2D35E-95AA-E54B-957B-24101D5AD916}">
      <dsp:nvSpPr>
        <dsp:cNvPr id="0" name=""/>
        <dsp:cNvSpPr/>
      </dsp:nvSpPr>
      <dsp:spPr>
        <a:xfrm>
          <a:off x="0" y="0"/>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recorded by </a:t>
          </a:r>
          <a:r>
            <a:rPr lang="en-US" sz="2400" kern="1200" dirty="0">
              <a:solidFill>
                <a:schemeClr val="bg1"/>
              </a:solidFill>
            </a:rPr>
            <a:t>assay</a:t>
          </a:r>
          <a:r>
            <a:rPr lang="en-US" sz="2400" kern="1200" dirty="0"/>
            <a:t> in standardized templates</a:t>
          </a:r>
        </a:p>
      </dsp:txBody>
      <dsp:txXfrm>
        <a:off x="34916" y="34916"/>
        <a:ext cx="5115290" cy="1122274"/>
      </dsp:txXfrm>
    </dsp:sp>
    <dsp:sp modelId="{BA64106D-7AD1-334A-8977-A8723EF61066}">
      <dsp:nvSpPr>
        <dsp:cNvPr id="0" name=""/>
        <dsp:cNvSpPr/>
      </dsp:nvSpPr>
      <dsp:spPr>
        <a:xfrm>
          <a:off x="544575" y="1408853"/>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pre-processed by </a:t>
          </a:r>
          <a:r>
            <a:rPr lang="en-US" sz="2400" kern="1200" dirty="0">
              <a:solidFill>
                <a:schemeClr val="bg1"/>
              </a:solidFill>
            </a:rPr>
            <a:t>assay</a:t>
          </a:r>
          <a:r>
            <a:rPr lang="en-US" sz="2400" kern="1200" dirty="0"/>
            <a:t> using standardized, coded protocols</a:t>
          </a:r>
        </a:p>
      </dsp:txBody>
      <dsp:txXfrm>
        <a:off x="579491" y="1443769"/>
        <a:ext cx="5113122" cy="1122274"/>
      </dsp:txXfrm>
    </dsp:sp>
    <dsp:sp modelId="{CCA768E5-9F5D-2344-91A6-346F0EB428EB}">
      <dsp:nvSpPr>
        <dsp:cNvPr id="0" name=""/>
        <dsp:cNvSpPr/>
      </dsp:nvSpPr>
      <dsp:spPr>
        <a:xfrm>
          <a:off x="1081024" y="2817706"/>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converted to database format and stored by domain, not assay</a:t>
          </a:r>
        </a:p>
      </dsp:txBody>
      <dsp:txXfrm>
        <a:off x="1115940" y="2852622"/>
        <a:ext cx="5121250" cy="1122274"/>
      </dsp:txXfrm>
    </dsp:sp>
    <dsp:sp modelId="{87BEA02C-8426-E146-A372-54BEB3B72C11}">
      <dsp:nvSpPr>
        <dsp:cNvPr id="0" name=""/>
        <dsp:cNvSpPr/>
      </dsp:nvSpPr>
      <dsp:spPr>
        <a:xfrm>
          <a:off x="1625599" y="4226560"/>
          <a:ext cx="6502400" cy="11921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in database available to analyze across assays and experiments</a:t>
          </a:r>
        </a:p>
      </dsp:txBody>
      <dsp:txXfrm>
        <a:off x="1660515" y="4261476"/>
        <a:ext cx="5113122" cy="1122274"/>
      </dsp:txXfrm>
    </dsp:sp>
    <dsp:sp modelId="{A1170033-3F38-414C-B9B7-2B24F2AC61ED}">
      <dsp:nvSpPr>
        <dsp:cNvPr id="0" name=""/>
        <dsp:cNvSpPr/>
      </dsp:nvSpPr>
      <dsp:spPr>
        <a:xfrm>
          <a:off x="5727530" y="913045"/>
          <a:ext cx="774869" cy="77486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901876" y="913045"/>
        <a:ext cx="426177" cy="583089"/>
      </dsp:txXfrm>
    </dsp:sp>
    <dsp:sp modelId="{E5BC0FC8-CA0A-C24D-893F-1FD4DDC60BD2}">
      <dsp:nvSpPr>
        <dsp:cNvPr id="0" name=""/>
        <dsp:cNvSpPr/>
      </dsp:nvSpPr>
      <dsp:spPr>
        <a:xfrm>
          <a:off x="6272106" y="2321898"/>
          <a:ext cx="774869" cy="77486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46452" y="2321898"/>
        <a:ext cx="426177" cy="583089"/>
      </dsp:txXfrm>
    </dsp:sp>
    <dsp:sp modelId="{1858FE28-FD4D-D24F-844A-6CE9FEEA2748}">
      <dsp:nvSpPr>
        <dsp:cNvPr id="0" name=""/>
        <dsp:cNvSpPr/>
      </dsp:nvSpPr>
      <dsp:spPr>
        <a:xfrm>
          <a:off x="6808554" y="3730752"/>
          <a:ext cx="774869" cy="774869"/>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982900" y="3730752"/>
        <a:ext cx="426177" cy="5830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CEDE-C775-904D-BFBD-417FB16E076E}" type="datetimeFigureOut">
              <a:rPr lang="en-US" smtClean="0"/>
              <a:t>11/19/24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B6536-2703-1545-9B65-236641FAB20D}" type="slidenum">
              <a:rPr lang="en-US" smtClean="0"/>
              <a:t>‹#›</a:t>
            </a:fld>
            <a:endParaRPr lang="en-US"/>
          </a:p>
        </p:txBody>
      </p:sp>
    </p:spTree>
    <p:extLst>
      <p:ext uri="{BB962C8B-B14F-4D97-AF65-F5344CB8AC3E}">
        <p14:creationId xmlns:p14="http://schemas.microsoft.com/office/powerpoint/2010/main" val="110031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1D60E2-E008-C748-8697-713BFE7C6DEA}" type="slidenum">
              <a:rPr lang="en-US" smtClean="0"/>
              <a:t>1</a:t>
            </a:fld>
            <a:endParaRPr lang="en-US"/>
          </a:p>
        </p:txBody>
      </p:sp>
    </p:spTree>
    <p:extLst>
      <p:ext uri="{BB962C8B-B14F-4D97-AF65-F5344CB8AC3E}">
        <p14:creationId xmlns:p14="http://schemas.microsoft.com/office/powerpoint/2010/main" val="3554605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1D60E2-E008-C748-8697-713BFE7C6DEA}" type="slidenum">
              <a:rPr lang="en-US" smtClean="0"/>
              <a:t>2</a:t>
            </a:fld>
            <a:endParaRPr lang="en-US"/>
          </a:p>
        </p:txBody>
      </p:sp>
    </p:spTree>
    <p:extLst>
      <p:ext uri="{BB962C8B-B14F-4D97-AF65-F5344CB8AC3E}">
        <p14:creationId xmlns:p14="http://schemas.microsoft.com/office/powerpoint/2010/main" val="35556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C79A-40C2-DCB9-07C0-F75597225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9F8AF5-C241-6A83-950E-88A74DE3AF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3DB272-44D4-F276-AB23-DE81EB3EE2F4}"/>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5" name="Footer Placeholder 4">
            <a:extLst>
              <a:ext uri="{FF2B5EF4-FFF2-40B4-BE49-F238E27FC236}">
                <a16:creationId xmlns:a16="http://schemas.microsoft.com/office/drawing/2014/main" id="{E6483442-9A99-1A10-3791-F77861543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080C0-B1BD-3E04-155B-A82C645AAE6A}"/>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424326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5739-CD9C-7600-E926-E5611D8C8A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03BF7D-1188-0E71-657E-8BADAF869B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6EAD26-486B-2AEF-29CC-F3CCFD8B2103}"/>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5" name="Footer Placeholder 4">
            <a:extLst>
              <a:ext uri="{FF2B5EF4-FFF2-40B4-BE49-F238E27FC236}">
                <a16:creationId xmlns:a16="http://schemas.microsoft.com/office/drawing/2014/main" id="{DB8BEEB0-FE20-45B1-F94A-7AAD134F9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2F681-B401-A1F4-B9F3-853DA298F9CC}"/>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79697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D4062-FF00-2901-AE56-F0FE5B8699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F8A557-A31E-DB9D-3045-6E4F9BC6BC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3F540-04A6-C2A1-9584-31F5936F059E}"/>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5" name="Footer Placeholder 4">
            <a:extLst>
              <a:ext uri="{FF2B5EF4-FFF2-40B4-BE49-F238E27FC236}">
                <a16:creationId xmlns:a16="http://schemas.microsoft.com/office/drawing/2014/main" id="{869FCC04-4F13-2F97-7864-D5A9F7867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97354-AD9D-F486-44A5-C0A4C437BE6E}"/>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1078722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5944-A6A8-28CC-6A4F-7D671A6C9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ABEB4-4D09-567A-A100-7DB11D17F9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13901-C19B-F9D6-0884-ED9F979B12E9}"/>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5" name="Footer Placeholder 4">
            <a:extLst>
              <a:ext uri="{FF2B5EF4-FFF2-40B4-BE49-F238E27FC236}">
                <a16:creationId xmlns:a16="http://schemas.microsoft.com/office/drawing/2014/main" id="{09D3A749-3B63-C2A0-0FC6-66DD3DCA2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96CA7-7DB7-038F-BCB9-12B361EDF782}"/>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4224085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672B-B1A5-D965-ED9C-6D61D96DD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A56AD4-8A95-0B81-1348-69F4C2DCCC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353D6A-E304-0E96-013F-DEC8098E7C98}"/>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5" name="Footer Placeholder 4">
            <a:extLst>
              <a:ext uri="{FF2B5EF4-FFF2-40B4-BE49-F238E27FC236}">
                <a16:creationId xmlns:a16="http://schemas.microsoft.com/office/drawing/2014/main" id="{63C2C3EA-4CBA-9007-65D5-CA8DC2DF1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E6B0A-659F-EA67-776E-F1D45F088CD3}"/>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3729001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3ABC7-DA7F-1F14-EA8B-76485886E6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376EE-2EAE-319D-5995-0FE6A38C0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A52B7F-20FC-13D9-E0EE-FA968759FA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B0859-BA6D-11A0-BE4D-986EC5D625E0}"/>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6" name="Footer Placeholder 5">
            <a:extLst>
              <a:ext uri="{FF2B5EF4-FFF2-40B4-BE49-F238E27FC236}">
                <a16:creationId xmlns:a16="http://schemas.microsoft.com/office/drawing/2014/main" id="{B1F79E51-8D62-377B-CCE0-FA989AE5F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1F99B-9283-CFDB-C7E3-607FF0C12957}"/>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40944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1783F-049F-84CA-5380-17D03E41D6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40D75B-919C-01A3-8884-86157594C1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44C319-1C03-5980-FF5F-DAC32C8294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68F469-A18E-8B91-A122-B817F4DD57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B448DA-1683-0D4D-AD16-A7F287F81E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64FBB-271A-D0C9-23B9-7C893FBB8B18}"/>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8" name="Footer Placeholder 7">
            <a:extLst>
              <a:ext uri="{FF2B5EF4-FFF2-40B4-BE49-F238E27FC236}">
                <a16:creationId xmlns:a16="http://schemas.microsoft.com/office/drawing/2014/main" id="{4F9CBFA5-E1AE-E6A4-1B47-D5D4263D7D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D56F43-B3BA-71FA-C242-F4C21AA88799}"/>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3949942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EC5B-A26E-F0B6-A25C-C70EA4E001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8673B-18C9-7B57-C52B-1858CDC74D48}"/>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4" name="Footer Placeholder 3">
            <a:extLst>
              <a:ext uri="{FF2B5EF4-FFF2-40B4-BE49-F238E27FC236}">
                <a16:creationId xmlns:a16="http://schemas.microsoft.com/office/drawing/2014/main" id="{EA8E655A-4624-C8E1-55BA-B72AB2DFAE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653CA-6A15-9D9A-78AC-FA96BF1379FC}"/>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2505402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448556-E3C7-1DAD-6279-B2A50D04A383}"/>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3" name="Footer Placeholder 2">
            <a:extLst>
              <a:ext uri="{FF2B5EF4-FFF2-40B4-BE49-F238E27FC236}">
                <a16:creationId xmlns:a16="http://schemas.microsoft.com/office/drawing/2014/main" id="{8C210CA2-E8F9-ABBE-BC01-77B6470B20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493A65-062D-D967-CB1E-5E84EB68D3FB}"/>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196819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1A06-A34E-5BB7-64DA-9737D2D39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66CDE0-952F-C209-486E-AD421793F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868AC8-965A-0F8C-589C-34488C78AA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AED7A8-00E8-72ED-ACB5-C30F0ACB46E6}"/>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6" name="Footer Placeholder 5">
            <a:extLst>
              <a:ext uri="{FF2B5EF4-FFF2-40B4-BE49-F238E27FC236}">
                <a16:creationId xmlns:a16="http://schemas.microsoft.com/office/drawing/2014/main" id="{536D993F-51BF-B002-FE06-5F00E434C6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2E8B9-2AA4-B897-8114-5478C46BBE5C}"/>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1274628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67C7-9A99-D17E-FDED-0FC82EA318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3CAE83-5AC6-3125-A073-362CFEC58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E3A67-8859-8A84-EB54-383E51852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A6EC6-86CD-E5FE-33F8-C3544CE04571}"/>
              </a:ext>
            </a:extLst>
          </p:cNvPr>
          <p:cNvSpPr>
            <a:spLocks noGrp="1"/>
          </p:cNvSpPr>
          <p:nvPr>
            <p:ph type="dt" sz="half" idx="10"/>
          </p:nvPr>
        </p:nvSpPr>
        <p:spPr/>
        <p:txBody>
          <a:bodyPr/>
          <a:lstStyle/>
          <a:p>
            <a:fld id="{C0CB022E-3B97-FD42-B42D-7F2A45D773F0}" type="datetimeFigureOut">
              <a:rPr lang="en-US" smtClean="0"/>
              <a:t>11/19/24</a:t>
            </a:fld>
            <a:endParaRPr lang="en-US"/>
          </a:p>
        </p:txBody>
      </p:sp>
      <p:sp>
        <p:nvSpPr>
          <p:cNvPr id="6" name="Footer Placeholder 5">
            <a:extLst>
              <a:ext uri="{FF2B5EF4-FFF2-40B4-BE49-F238E27FC236}">
                <a16:creationId xmlns:a16="http://schemas.microsoft.com/office/drawing/2014/main" id="{3CBB65BA-A69D-91A2-154B-3ABB71975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614263-02EF-72EB-7F90-FC748221558C}"/>
              </a:ext>
            </a:extLst>
          </p:cNvPr>
          <p:cNvSpPr>
            <a:spLocks noGrp="1"/>
          </p:cNvSpPr>
          <p:nvPr>
            <p:ph type="sldNum" sz="quarter" idx="12"/>
          </p:nvPr>
        </p:nvSpPr>
        <p:spPr/>
        <p:txBody>
          <a:bodyPr/>
          <a:lstStyle/>
          <a:p>
            <a:fld id="{898A0472-BBB8-1647-94D8-E307F1F83066}" type="slidenum">
              <a:rPr lang="en-US" smtClean="0"/>
              <a:t>‹#›</a:t>
            </a:fld>
            <a:endParaRPr lang="en-US"/>
          </a:p>
        </p:txBody>
      </p:sp>
    </p:spTree>
    <p:extLst>
      <p:ext uri="{BB962C8B-B14F-4D97-AF65-F5344CB8AC3E}">
        <p14:creationId xmlns:p14="http://schemas.microsoft.com/office/powerpoint/2010/main" val="161171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2BDE9-B4BF-4666-0921-EF9E2603F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11421B-F8AF-FA80-1AE5-E1B9EEC5D5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38693-BD7F-5541-403A-4F1DD50B4D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CB022E-3B97-FD42-B42D-7F2A45D773F0}" type="datetimeFigureOut">
              <a:rPr lang="en-US" smtClean="0"/>
              <a:t>11/19/24</a:t>
            </a:fld>
            <a:endParaRPr lang="en-US"/>
          </a:p>
        </p:txBody>
      </p:sp>
      <p:sp>
        <p:nvSpPr>
          <p:cNvPr id="5" name="Footer Placeholder 4">
            <a:extLst>
              <a:ext uri="{FF2B5EF4-FFF2-40B4-BE49-F238E27FC236}">
                <a16:creationId xmlns:a16="http://schemas.microsoft.com/office/drawing/2014/main" id="{F2F0FCF3-58EA-719B-ED38-36912FC58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9E2EC1-4608-6BC2-8FC4-B49A85434D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8A0472-BBB8-1647-94D8-E307F1F83066}" type="slidenum">
              <a:rPr lang="en-US" smtClean="0"/>
              <a:t>‹#›</a:t>
            </a:fld>
            <a:endParaRPr lang="en-US"/>
          </a:p>
        </p:txBody>
      </p:sp>
    </p:spTree>
    <p:extLst>
      <p:ext uri="{BB962C8B-B14F-4D97-AF65-F5344CB8AC3E}">
        <p14:creationId xmlns:p14="http://schemas.microsoft.com/office/powerpoint/2010/main" val="3927123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wmf"/><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jpe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5.jpeg"/><Relationship Id="rId11" Type="http://schemas.openxmlformats.org/officeDocument/2006/relationships/image" Target="../media/image9.tiff"/><Relationship Id="rId5" Type="http://schemas.openxmlformats.org/officeDocument/2006/relationships/image" Target="../media/image4.png"/><Relationship Id="rId15" Type="http://schemas.openxmlformats.org/officeDocument/2006/relationships/image" Target="../media/image13.png"/><Relationship Id="rId10" Type="http://schemas.microsoft.com/office/2007/relationships/hdphoto" Target="../media/hdphoto1.wdp"/><Relationship Id="rId4" Type="http://schemas.openxmlformats.org/officeDocument/2006/relationships/image" Target="../media/image3.tiff"/><Relationship Id="rId9" Type="http://schemas.openxmlformats.org/officeDocument/2006/relationships/image" Target="../media/image8.png"/><Relationship Id="rId1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su-impactb.github.io/CODING-TEAM-BOOKDOWN-/animal-initial-conditions-and-weekly-weight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D28922-EA4B-9C51-82BB-43BE54044B02}"/>
              </a:ext>
            </a:extLst>
          </p:cNvPr>
          <p:cNvPicPr>
            <a:picLocks noChangeAspect="1"/>
          </p:cNvPicPr>
          <p:nvPr/>
        </p:nvPicPr>
        <p:blipFill rotWithShape="1">
          <a:blip r:embed="rId3"/>
          <a:srcRect t="6247" r="1116" b="15631"/>
          <a:stretch/>
        </p:blipFill>
        <p:spPr>
          <a:xfrm>
            <a:off x="2863957" y="0"/>
            <a:ext cx="9328044" cy="6730600"/>
          </a:xfrm>
          <a:prstGeom prst="rect">
            <a:avLst/>
          </a:prstGeom>
        </p:spPr>
      </p:pic>
      <p:sp>
        <p:nvSpPr>
          <p:cNvPr id="7" name="Rectangle 6">
            <a:extLst>
              <a:ext uri="{FF2B5EF4-FFF2-40B4-BE49-F238E27FC236}">
                <a16:creationId xmlns:a16="http://schemas.microsoft.com/office/drawing/2014/main" id="{43D0E630-1655-94F6-6C31-0511A81244C9}"/>
              </a:ext>
            </a:extLst>
          </p:cNvPr>
          <p:cNvSpPr/>
          <p:nvPr/>
        </p:nvSpPr>
        <p:spPr>
          <a:xfrm>
            <a:off x="0" y="0"/>
            <a:ext cx="12192000" cy="6858000"/>
          </a:xfrm>
          <a:prstGeom prst="rect">
            <a:avLst/>
          </a:prstGeom>
          <a:solidFill>
            <a:schemeClr val="tx1">
              <a:lumMod val="95000"/>
              <a:lumOff val="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D2367-8DC4-343F-E392-C3BFDBE50C93}"/>
              </a:ext>
            </a:extLst>
          </p:cNvPr>
          <p:cNvSpPr>
            <a:spLocks noGrp="1"/>
          </p:cNvSpPr>
          <p:nvPr>
            <p:ph type="ctrTitle"/>
          </p:nvPr>
        </p:nvSpPr>
        <p:spPr>
          <a:xfrm>
            <a:off x="404553" y="3091928"/>
            <a:ext cx="9696710" cy="2387600"/>
          </a:xfrm>
        </p:spPr>
        <p:txBody>
          <a:bodyPr>
            <a:normAutofit/>
          </a:bodyPr>
          <a:lstStyle/>
          <a:p>
            <a:pPr algn="l"/>
            <a:r>
              <a:rPr lang="en-US" sz="5100" dirty="0">
                <a:solidFill>
                  <a:schemeClr val="bg1"/>
                </a:solidFill>
              </a:rPr>
              <a:t>Taking our data from the laboratory to science-based questions</a:t>
            </a:r>
          </a:p>
        </p:txBody>
      </p:sp>
      <p:sp>
        <p:nvSpPr>
          <p:cNvPr id="3" name="Subtitle 2">
            <a:extLst>
              <a:ext uri="{FF2B5EF4-FFF2-40B4-BE49-F238E27FC236}">
                <a16:creationId xmlns:a16="http://schemas.microsoft.com/office/drawing/2014/main" id="{388AE5EB-5AA6-03DA-3767-DD944EB7BB98}"/>
              </a:ext>
            </a:extLst>
          </p:cNvPr>
          <p:cNvSpPr>
            <a:spLocks noGrp="1"/>
          </p:cNvSpPr>
          <p:nvPr>
            <p:ph type="subTitle" idx="1"/>
          </p:nvPr>
        </p:nvSpPr>
        <p:spPr>
          <a:xfrm>
            <a:off x="404553" y="5687575"/>
            <a:ext cx="9078562" cy="592975"/>
          </a:xfrm>
        </p:spPr>
        <p:txBody>
          <a:bodyPr anchor="ctr">
            <a:normAutofit fontScale="55000" lnSpcReduction="20000"/>
          </a:bodyPr>
          <a:lstStyle/>
          <a:p>
            <a:pPr algn="l">
              <a:lnSpc>
                <a:spcPct val="110000"/>
              </a:lnSpc>
            </a:pPr>
            <a:r>
              <a:rPr lang="en-US" sz="2300" b="1" dirty="0">
                <a:solidFill>
                  <a:schemeClr val="bg1"/>
                </a:solidFill>
              </a:rPr>
              <a:t>Brooke Anderson, PhD</a:t>
            </a:r>
          </a:p>
          <a:p>
            <a:pPr algn="l">
              <a:lnSpc>
                <a:spcPct val="110000"/>
              </a:lnSpc>
            </a:pPr>
            <a:r>
              <a:rPr lang="en-US" sz="2300" b="1" dirty="0">
                <a:solidFill>
                  <a:schemeClr val="bg1"/>
                </a:solidFill>
              </a:rPr>
              <a:t>Associate Professor, Department of Environmental &amp; Radiological Health Sciences, Colorado State University</a:t>
            </a:r>
          </a:p>
          <a:p>
            <a:pPr algn="l"/>
            <a:endParaRPr lang="en-US" sz="800" b="1" dirty="0">
              <a:solidFill>
                <a:schemeClr val="bg1"/>
              </a:solidFill>
            </a:endParaRPr>
          </a:p>
        </p:txBody>
      </p:sp>
      <p:pic>
        <p:nvPicPr>
          <p:cNvPr id="5" name="Picture 2" descr="A logo of a bird&#10;&#10;Description automatically generated">
            <a:extLst>
              <a:ext uri="{FF2B5EF4-FFF2-40B4-BE49-F238E27FC236}">
                <a16:creationId xmlns:a16="http://schemas.microsoft.com/office/drawing/2014/main" id="{6DBAF58C-50D0-AB44-FCA5-3741BBB0C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16" y="107482"/>
            <a:ext cx="1385408" cy="10299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88B37E-8ACD-C912-0DD5-3D1724C90FA6}"/>
              </a:ext>
            </a:extLst>
          </p:cNvPr>
          <p:cNvSpPr txBox="1"/>
          <p:nvPr/>
        </p:nvSpPr>
        <p:spPr>
          <a:xfrm>
            <a:off x="8658226" y="6384609"/>
            <a:ext cx="3386137" cy="276999"/>
          </a:xfrm>
          <a:prstGeom prst="rect">
            <a:avLst/>
          </a:prstGeom>
          <a:noFill/>
        </p:spPr>
        <p:txBody>
          <a:bodyPr wrap="square" rtlCol="0">
            <a:spAutoFit/>
          </a:bodyPr>
          <a:lstStyle/>
          <a:p>
            <a:pPr algn="r"/>
            <a:r>
              <a:rPr lang="en-US" sz="1200" dirty="0">
                <a:solidFill>
                  <a:srgbClr val="E66856"/>
                </a:solidFill>
              </a:rPr>
              <a:t>Image source: NIAID </a:t>
            </a:r>
          </a:p>
        </p:txBody>
      </p:sp>
    </p:spTree>
    <p:extLst>
      <p:ext uri="{BB962C8B-B14F-4D97-AF65-F5344CB8AC3E}">
        <p14:creationId xmlns:p14="http://schemas.microsoft.com/office/powerpoint/2010/main" val="4100196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Combining Dynamics of Bacillary Burden &amp; Pathology</a:t>
            </a:r>
          </a:p>
        </p:txBody>
      </p:sp>
      <p:pic>
        <p:nvPicPr>
          <p:cNvPr id="83" name="Picture 82"/>
          <p:cNvPicPr>
            <a:picLocks noChangeAspect="1"/>
          </p:cNvPicPr>
          <p:nvPr/>
        </p:nvPicPr>
        <p:blipFill>
          <a:blip r:embed="rId2"/>
          <a:stretch/>
        </p:blipFill>
        <p:spPr>
          <a:xfrm>
            <a:off x="6616290" y="1928294"/>
            <a:ext cx="4996191" cy="3514076"/>
          </a:xfrm>
          <a:prstGeom prst="rect">
            <a:avLst/>
          </a:prstGeom>
          <a:ln w="0">
            <a:noFill/>
          </a:ln>
        </p:spPr>
      </p:pic>
      <p:pic>
        <p:nvPicPr>
          <p:cNvPr id="84" name="Picture 83"/>
          <p:cNvPicPr/>
          <p:nvPr/>
        </p:nvPicPr>
        <p:blipFill>
          <a:blip r:embed="rId3"/>
          <a:stretch/>
        </p:blipFill>
        <p:spPr>
          <a:xfrm>
            <a:off x="893728" y="930781"/>
            <a:ext cx="3870029" cy="2754551"/>
          </a:xfrm>
          <a:prstGeom prst="rect">
            <a:avLst/>
          </a:prstGeom>
          <a:ln w="0">
            <a:noFill/>
          </a:ln>
        </p:spPr>
      </p:pic>
      <p:pic>
        <p:nvPicPr>
          <p:cNvPr id="85" name="Picture 84"/>
          <p:cNvPicPr/>
          <p:nvPr/>
        </p:nvPicPr>
        <p:blipFill>
          <a:blip r:embed="rId4"/>
          <a:stretch/>
        </p:blipFill>
        <p:spPr>
          <a:xfrm>
            <a:off x="919832" y="3800532"/>
            <a:ext cx="3870028" cy="2829438"/>
          </a:xfrm>
          <a:prstGeom prst="rect">
            <a:avLst/>
          </a:prstGeom>
          <a:ln w="0">
            <a:noFill/>
          </a:ln>
        </p:spPr>
      </p:pic>
      <p:sp>
        <p:nvSpPr>
          <p:cNvPr id="2" name="TextBox 1">
            <a:extLst>
              <a:ext uri="{FF2B5EF4-FFF2-40B4-BE49-F238E27FC236}">
                <a16:creationId xmlns:a16="http://schemas.microsoft.com/office/drawing/2014/main" id="{9127D643-834B-0394-CC12-5BD124EC1B17}"/>
              </a:ext>
            </a:extLst>
          </p:cNvPr>
          <p:cNvSpPr txBox="1"/>
          <p:nvPr/>
        </p:nvSpPr>
        <p:spPr>
          <a:xfrm>
            <a:off x="6841327" y="1201949"/>
            <a:ext cx="4546116" cy="427361"/>
          </a:xfrm>
          <a:prstGeom prst="rect">
            <a:avLst/>
          </a:prstGeom>
          <a:noFill/>
        </p:spPr>
        <p:txBody>
          <a:bodyPr wrap="none" rtlCol="0">
            <a:spAutoFit/>
          </a:bodyPr>
          <a:lstStyle/>
          <a:p>
            <a:r>
              <a:rPr lang="en-US" sz="2200" dirty="0">
                <a:solidFill>
                  <a:schemeClr val="accent1">
                    <a:lumMod val="75000"/>
                  </a:schemeClr>
                </a:solidFill>
              </a:rPr>
              <a:t>Quantitative Ranking of Vaccine Effect </a:t>
            </a:r>
          </a:p>
        </p:txBody>
      </p:sp>
      <p:sp>
        <p:nvSpPr>
          <p:cNvPr id="3" name="TextBox 2">
            <a:extLst>
              <a:ext uri="{FF2B5EF4-FFF2-40B4-BE49-F238E27FC236}">
                <a16:creationId xmlns:a16="http://schemas.microsoft.com/office/drawing/2014/main" id="{2C22D55B-DEC2-D9BD-7699-D1B056D1B9EA}"/>
              </a:ext>
            </a:extLst>
          </p:cNvPr>
          <p:cNvSpPr txBox="1"/>
          <p:nvPr/>
        </p:nvSpPr>
        <p:spPr>
          <a:xfrm rot="16200000">
            <a:off x="193985" y="1772813"/>
            <a:ext cx="643125" cy="427361"/>
          </a:xfrm>
          <a:prstGeom prst="rect">
            <a:avLst/>
          </a:prstGeom>
          <a:noFill/>
        </p:spPr>
        <p:txBody>
          <a:bodyPr wrap="none" rtlCol="0">
            <a:spAutoFit/>
          </a:bodyPr>
          <a:lstStyle/>
          <a:p>
            <a:r>
              <a:rPr lang="en-US" sz="2177" b="1" dirty="0">
                <a:latin typeface="Calibri" panose="020F0502020204030204" pitchFamily="34" charset="0"/>
                <a:cs typeface="Calibri" panose="020F0502020204030204" pitchFamily="34" charset="0"/>
              </a:rPr>
              <a:t>CFU</a:t>
            </a:r>
          </a:p>
        </p:txBody>
      </p:sp>
      <p:sp>
        <p:nvSpPr>
          <p:cNvPr id="4" name="TextBox 3">
            <a:extLst>
              <a:ext uri="{FF2B5EF4-FFF2-40B4-BE49-F238E27FC236}">
                <a16:creationId xmlns:a16="http://schemas.microsoft.com/office/drawing/2014/main" id="{B750481C-DE82-E845-09DB-B90B4EFFDCA4}"/>
              </a:ext>
            </a:extLst>
          </p:cNvPr>
          <p:cNvSpPr txBox="1"/>
          <p:nvPr/>
        </p:nvSpPr>
        <p:spPr>
          <a:xfrm rot="16200000">
            <a:off x="-291240" y="4889953"/>
            <a:ext cx="1707775" cy="427361"/>
          </a:xfrm>
          <a:prstGeom prst="rect">
            <a:avLst/>
          </a:prstGeom>
          <a:noFill/>
        </p:spPr>
        <p:txBody>
          <a:bodyPr wrap="none" rtlCol="0">
            <a:spAutoFit/>
          </a:bodyPr>
          <a:lstStyle/>
          <a:p>
            <a:r>
              <a:rPr lang="en-US" sz="2177" b="1" dirty="0">
                <a:latin typeface="Calibri" panose="020F0502020204030204" pitchFamily="34" charset="0"/>
                <a:cs typeface="Calibri" panose="020F0502020204030204" pitchFamily="34" charset="0"/>
              </a:rPr>
              <a:t>LESION AREA</a:t>
            </a:r>
          </a:p>
        </p:txBody>
      </p:sp>
      <p:cxnSp>
        <p:nvCxnSpPr>
          <p:cNvPr id="6" name="Straight Arrow Connector 5">
            <a:extLst>
              <a:ext uri="{FF2B5EF4-FFF2-40B4-BE49-F238E27FC236}">
                <a16:creationId xmlns:a16="http://schemas.microsoft.com/office/drawing/2014/main" id="{4AAD4BA9-FA36-A65A-938E-481539807B24}"/>
              </a:ext>
            </a:extLst>
          </p:cNvPr>
          <p:cNvCxnSpPr>
            <a:cxnSpLocks/>
          </p:cNvCxnSpPr>
          <p:nvPr/>
        </p:nvCxnSpPr>
        <p:spPr>
          <a:xfrm>
            <a:off x="5092757" y="2308057"/>
            <a:ext cx="1295954" cy="1044378"/>
          </a:xfrm>
          <a:prstGeom prst="straightConnector1">
            <a:avLst/>
          </a:prstGeom>
          <a:ln w="22225">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BE2487D-F22D-4594-1D3E-0B6D572260B0}"/>
              </a:ext>
            </a:extLst>
          </p:cNvPr>
          <p:cNvCxnSpPr>
            <a:cxnSpLocks/>
          </p:cNvCxnSpPr>
          <p:nvPr/>
        </p:nvCxnSpPr>
        <p:spPr>
          <a:xfrm flipV="1">
            <a:off x="5138570" y="3833417"/>
            <a:ext cx="1250142" cy="832658"/>
          </a:xfrm>
          <a:prstGeom prst="straightConnector1">
            <a:avLst/>
          </a:prstGeom>
          <a:ln w="22225">
            <a:solidFill>
              <a:schemeClr val="accent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F13F65-FA9D-7E03-18DC-A1FCC4C66FBD}"/>
              </a:ext>
            </a:extLst>
          </p:cNvPr>
          <p:cNvSpPr txBox="1"/>
          <p:nvPr/>
        </p:nvSpPr>
        <p:spPr>
          <a:xfrm>
            <a:off x="5138570" y="3258415"/>
            <a:ext cx="763351" cy="613373"/>
          </a:xfrm>
          <a:prstGeom prst="rect">
            <a:avLst/>
          </a:prstGeom>
          <a:noFill/>
        </p:spPr>
        <p:txBody>
          <a:bodyPr wrap="none" rtlCol="0">
            <a:spAutoFit/>
          </a:bodyPr>
          <a:lstStyle/>
          <a:p>
            <a:r>
              <a:rPr lang="en-US" sz="3386" dirty="0">
                <a:solidFill>
                  <a:schemeClr val="accent2">
                    <a:lumMod val="75000"/>
                  </a:schemeClr>
                </a:solidFill>
                <a:latin typeface="Calibri" panose="020F0502020204030204" pitchFamily="34" charset="0"/>
                <a:cs typeface="Calibri" panose="020F0502020204030204" pitchFamily="34"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69DF7F-9639-1FCF-72F6-8C67EB7F5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58" y="32178"/>
            <a:ext cx="1385408" cy="1029989"/>
          </a:xfrm>
          <a:prstGeom prst="rect">
            <a:avLst/>
          </a:prstGeom>
          <a:noFill/>
          <a:extLst>
            <a:ext uri="{909E8E84-426E-40DD-AFC4-6F175D3DCCD1}">
              <a14:hiddenFill xmlns:a14="http://schemas.microsoft.com/office/drawing/2010/main">
                <a:solidFill>
                  <a:srgbClr val="FFFFFF"/>
                </a:solidFill>
              </a14:hiddenFill>
            </a:ext>
          </a:extLst>
        </p:spPr>
      </p:pic>
      <p:grpSp>
        <p:nvGrpSpPr>
          <p:cNvPr id="1027" name="Group 1026">
            <a:extLst>
              <a:ext uri="{FF2B5EF4-FFF2-40B4-BE49-F238E27FC236}">
                <a16:creationId xmlns:a16="http://schemas.microsoft.com/office/drawing/2014/main" id="{EF6A8F4C-98D1-8E38-1635-02450D94101F}"/>
              </a:ext>
            </a:extLst>
          </p:cNvPr>
          <p:cNvGrpSpPr/>
          <p:nvPr/>
        </p:nvGrpSpPr>
        <p:grpSpPr>
          <a:xfrm>
            <a:off x="64904" y="964284"/>
            <a:ext cx="12062191" cy="5839712"/>
            <a:chOff x="43109" y="489157"/>
            <a:chExt cx="12062191" cy="5839712"/>
          </a:xfrm>
        </p:grpSpPr>
        <p:pic>
          <p:nvPicPr>
            <p:cNvPr id="9" name="Picture 8">
              <a:extLst>
                <a:ext uri="{FF2B5EF4-FFF2-40B4-BE49-F238E27FC236}">
                  <a16:creationId xmlns:a16="http://schemas.microsoft.com/office/drawing/2014/main" id="{8067D91C-3053-7559-B052-C7B0A834B625}"/>
                </a:ext>
              </a:extLst>
            </p:cNvPr>
            <p:cNvPicPr>
              <a:picLocks noChangeAspect="1"/>
            </p:cNvPicPr>
            <p:nvPr/>
          </p:nvPicPr>
          <p:blipFill>
            <a:blip r:embed="rId4"/>
            <a:stretch>
              <a:fillRect/>
            </a:stretch>
          </p:blipFill>
          <p:spPr>
            <a:xfrm>
              <a:off x="141159" y="4153813"/>
              <a:ext cx="1374788" cy="1455021"/>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C2B07458-70A5-5045-5FF7-9F1B9447CC8D}"/>
                </a:ext>
              </a:extLst>
            </p:cNvPr>
            <p:cNvSpPr txBox="1"/>
            <p:nvPr/>
          </p:nvSpPr>
          <p:spPr>
            <a:xfrm>
              <a:off x="43109" y="5792734"/>
              <a:ext cx="1472839" cy="523220"/>
            </a:xfrm>
            <a:prstGeom prst="rect">
              <a:avLst/>
            </a:prstGeom>
            <a:noFill/>
          </p:spPr>
          <p:txBody>
            <a:bodyPr wrap="none" rtlCol="0">
              <a:spAutoFit/>
            </a:bodyPr>
            <a:lstStyle/>
            <a:p>
              <a:pPr algn="ctr"/>
              <a:r>
                <a:rPr lang="en-US" sz="1400"/>
                <a:t>Pablo Maldonado</a:t>
              </a:r>
            </a:p>
            <a:p>
              <a:pPr algn="ctr"/>
              <a:r>
                <a:rPr lang="en-US" sz="1400"/>
                <a:t>Doctoral Student</a:t>
              </a:r>
            </a:p>
          </p:txBody>
        </p:sp>
        <p:grpSp>
          <p:nvGrpSpPr>
            <p:cNvPr id="58" name="Group 57">
              <a:extLst>
                <a:ext uri="{FF2B5EF4-FFF2-40B4-BE49-F238E27FC236}">
                  <a16:creationId xmlns:a16="http://schemas.microsoft.com/office/drawing/2014/main" id="{A950AEC6-8677-0A60-F921-C04379C88A0F}"/>
                </a:ext>
              </a:extLst>
            </p:cNvPr>
            <p:cNvGrpSpPr/>
            <p:nvPr/>
          </p:nvGrpSpPr>
          <p:grpSpPr>
            <a:xfrm>
              <a:off x="9090949" y="1993159"/>
              <a:ext cx="1668709" cy="2138264"/>
              <a:chOff x="73169" y="4177107"/>
              <a:chExt cx="1668709" cy="2138264"/>
            </a:xfrm>
          </p:grpSpPr>
          <p:sp>
            <p:nvSpPr>
              <p:cNvPr id="7" name="TextBox 6">
                <a:extLst>
                  <a:ext uri="{FF2B5EF4-FFF2-40B4-BE49-F238E27FC236}">
                    <a16:creationId xmlns:a16="http://schemas.microsoft.com/office/drawing/2014/main" id="{0CBFDC70-FCF8-E84A-4AB6-A65A0C7DE2AD}"/>
                  </a:ext>
                </a:extLst>
              </p:cNvPr>
              <p:cNvSpPr txBox="1"/>
              <p:nvPr/>
            </p:nvSpPr>
            <p:spPr>
              <a:xfrm>
                <a:off x="111560" y="5792151"/>
                <a:ext cx="1630318" cy="523220"/>
              </a:xfrm>
              <a:prstGeom prst="rect">
                <a:avLst/>
              </a:prstGeom>
              <a:noFill/>
              <a:ln>
                <a:noFill/>
              </a:ln>
            </p:spPr>
            <p:txBody>
              <a:bodyPr wrap="none" rtlCol="0">
                <a:spAutoFit/>
              </a:bodyPr>
              <a:lstStyle/>
              <a:p>
                <a:pPr algn="ctr"/>
                <a:r>
                  <a:rPr lang="en-US" sz="1400" dirty="0" err="1"/>
                  <a:t>Taru</a:t>
                </a:r>
                <a:r>
                  <a:rPr lang="en-US" sz="1400" dirty="0"/>
                  <a:t> </a:t>
                </a:r>
                <a:r>
                  <a:rPr lang="en-US" sz="1400" dirty="0" err="1"/>
                  <a:t>Dutt</a:t>
                </a:r>
                <a:r>
                  <a:rPr lang="en-US" sz="1400" dirty="0"/>
                  <a:t> PhD. </a:t>
                </a:r>
              </a:p>
              <a:p>
                <a:pPr algn="ctr"/>
                <a:r>
                  <a:rPr lang="en-US" sz="1400" dirty="0"/>
                  <a:t>Research Scientist</a:t>
                </a:r>
              </a:p>
            </p:txBody>
          </p:sp>
          <p:pic>
            <p:nvPicPr>
              <p:cNvPr id="11" name="Picture 10">
                <a:extLst>
                  <a:ext uri="{FF2B5EF4-FFF2-40B4-BE49-F238E27FC236}">
                    <a16:creationId xmlns:a16="http://schemas.microsoft.com/office/drawing/2014/main" id="{F102B813-7597-F2BD-61F9-B8B1F85D00C5}"/>
                  </a:ext>
                </a:extLst>
              </p:cNvPr>
              <p:cNvPicPr>
                <a:picLocks noChangeAspect="1"/>
              </p:cNvPicPr>
              <p:nvPr/>
            </p:nvPicPr>
            <p:blipFill>
              <a:blip r:embed="rId5"/>
              <a:stretch>
                <a:fillRect/>
              </a:stretch>
            </p:blipFill>
            <p:spPr>
              <a:xfrm>
                <a:off x="73169" y="4177107"/>
                <a:ext cx="1593325" cy="1601097"/>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2" name="Picture 6" descr="Amanda Hitpas">
              <a:extLst>
                <a:ext uri="{FF2B5EF4-FFF2-40B4-BE49-F238E27FC236}">
                  <a16:creationId xmlns:a16="http://schemas.microsoft.com/office/drawing/2014/main" id="{22DB2506-A47A-28BC-D233-7A5B8BAD6A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0490" y="4192750"/>
              <a:ext cx="1455021" cy="1455021"/>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042141F-6D83-5DD6-4A43-DF3DE7128B32}"/>
                </a:ext>
              </a:extLst>
            </p:cNvPr>
            <p:cNvSpPr txBox="1"/>
            <p:nvPr/>
          </p:nvSpPr>
          <p:spPr>
            <a:xfrm>
              <a:off x="1759901" y="5805649"/>
              <a:ext cx="1300356" cy="523220"/>
            </a:xfrm>
            <a:prstGeom prst="rect">
              <a:avLst/>
            </a:prstGeom>
            <a:noFill/>
          </p:spPr>
          <p:txBody>
            <a:bodyPr wrap="none" rtlCol="0">
              <a:spAutoFit/>
            </a:bodyPr>
            <a:lstStyle/>
            <a:p>
              <a:pPr algn="ctr"/>
              <a:r>
                <a:rPr lang="en-US" sz="1400"/>
                <a:t>Amanda </a:t>
              </a:r>
              <a:r>
                <a:rPr lang="en-US" sz="1400" err="1"/>
                <a:t>Hitpas</a:t>
              </a:r>
              <a:endParaRPr lang="en-US" sz="1400"/>
            </a:p>
            <a:p>
              <a:pPr algn="ctr"/>
              <a:r>
                <a:rPr lang="en-US" sz="1400"/>
                <a:t>Lab Manager</a:t>
              </a:r>
            </a:p>
          </p:txBody>
        </p:sp>
        <p:grpSp>
          <p:nvGrpSpPr>
            <p:cNvPr id="62" name="Group 61">
              <a:extLst>
                <a:ext uri="{FF2B5EF4-FFF2-40B4-BE49-F238E27FC236}">
                  <a16:creationId xmlns:a16="http://schemas.microsoft.com/office/drawing/2014/main" id="{EDA56887-7E1C-132D-C347-F2A1A32415F6}"/>
                </a:ext>
              </a:extLst>
            </p:cNvPr>
            <p:cNvGrpSpPr/>
            <p:nvPr/>
          </p:nvGrpSpPr>
          <p:grpSpPr>
            <a:xfrm>
              <a:off x="1564663" y="1998420"/>
              <a:ext cx="1912398" cy="2133003"/>
              <a:chOff x="4257534" y="1750676"/>
              <a:chExt cx="1912398" cy="2133003"/>
            </a:xfrm>
          </p:grpSpPr>
          <p:pic>
            <p:nvPicPr>
              <p:cNvPr id="4" name="Picture 3">
                <a:extLst>
                  <a:ext uri="{FF2B5EF4-FFF2-40B4-BE49-F238E27FC236}">
                    <a16:creationId xmlns:a16="http://schemas.microsoft.com/office/drawing/2014/main" id="{38E2C953-BAF9-3D1A-8BA9-1E9389A8FAE7}"/>
                  </a:ext>
                </a:extLst>
              </p:cNvPr>
              <p:cNvPicPr>
                <a:picLocks noChangeAspect="1"/>
              </p:cNvPicPr>
              <p:nvPr/>
            </p:nvPicPr>
            <p:blipFill rotWithShape="1">
              <a:blip r:embed="rId7"/>
              <a:srcRect l="10010" t="4079" r="8028" b="4176"/>
              <a:stretch/>
            </p:blipFill>
            <p:spPr>
              <a:xfrm>
                <a:off x="4486376" y="1750676"/>
                <a:ext cx="1519720" cy="1543762"/>
              </a:xfrm>
              <a:prstGeom prst="ellipse">
                <a:avLst/>
              </a:prstGeom>
              <a:solidFill>
                <a:schemeClr val="accent4">
                  <a:lumMod val="75000"/>
                </a:schemeClr>
              </a:solid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35A41B35-34A4-25EA-7E20-584745872FD0}"/>
                  </a:ext>
                </a:extLst>
              </p:cNvPr>
              <p:cNvSpPr txBox="1"/>
              <p:nvPr/>
            </p:nvSpPr>
            <p:spPr>
              <a:xfrm>
                <a:off x="4257534" y="3360459"/>
                <a:ext cx="1912398" cy="523220"/>
              </a:xfrm>
              <a:prstGeom prst="rect">
                <a:avLst/>
              </a:prstGeom>
              <a:noFill/>
            </p:spPr>
            <p:txBody>
              <a:bodyPr wrap="square" rtlCol="0">
                <a:spAutoFit/>
              </a:bodyPr>
              <a:lstStyle/>
              <a:p>
                <a:pPr algn="ctr"/>
                <a:r>
                  <a:rPr lang="en-US" sz="1400"/>
                  <a:t>Brooke Anderson PhD. Associate Professor</a:t>
                </a:r>
              </a:p>
            </p:txBody>
          </p:sp>
        </p:grpSp>
        <p:grpSp>
          <p:nvGrpSpPr>
            <p:cNvPr id="61" name="Group 60">
              <a:extLst>
                <a:ext uri="{FF2B5EF4-FFF2-40B4-BE49-F238E27FC236}">
                  <a16:creationId xmlns:a16="http://schemas.microsoft.com/office/drawing/2014/main" id="{7817C365-4DF8-4C5A-8394-1A0CC6415913}"/>
                </a:ext>
              </a:extLst>
            </p:cNvPr>
            <p:cNvGrpSpPr/>
            <p:nvPr/>
          </p:nvGrpSpPr>
          <p:grpSpPr>
            <a:xfrm>
              <a:off x="5080747" y="2006532"/>
              <a:ext cx="1912398" cy="2114682"/>
              <a:chOff x="2343967" y="1750675"/>
              <a:chExt cx="1912398" cy="2114682"/>
            </a:xfrm>
          </p:grpSpPr>
          <p:pic>
            <p:nvPicPr>
              <p:cNvPr id="15" name="Picture 14">
                <a:extLst>
                  <a:ext uri="{FF2B5EF4-FFF2-40B4-BE49-F238E27FC236}">
                    <a16:creationId xmlns:a16="http://schemas.microsoft.com/office/drawing/2014/main" id="{1357C3BD-DE42-4399-E749-F4B59FAAB45C}"/>
                  </a:ext>
                </a:extLst>
              </p:cNvPr>
              <p:cNvPicPr>
                <a:picLocks noChangeAspect="1"/>
              </p:cNvPicPr>
              <p:nvPr/>
            </p:nvPicPr>
            <p:blipFill rotWithShape="1">
              <a:blip r:embed="rId8"/>
              <a:srcRect l="11642" t="6886" b="7900"/>
              <a:stretch/>
            </p:blipFill>
            <p:spPr>
              <a:xfrm>
                <a:off x="2718148" y="1750675"/>
                <a:ext cx="1318275" cy="14832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Box 18">
                <a:extLst>
                  <a:ext uri="{FF2B5EF4-FFF2-40B4-BE49-F238E27FC236}">
                    <a16:creationId xmlns:a16="http://schemas.microsoft.com/office/drawing/2014/main" id="{F8F26506-90E4-F88B-2F38-0FB5B1C1CDA3}"/>
                  </a:ext>
                </a:extLst>
              </p:cNvPr>
              <p:cNvSpPr txBox="1"/>
              <p:nvPr/>
            </p:nvSpPr>
            <p:spPr>
              <a:xfrm>
                <a:off x="2343967" y="3342137"/>
                <a:ext cx="1912398" cy="523220"/>
              </a:xfrm>
              <a:prstGeom prst="rect">
                <a:avLst/>
              </a:prstGeom>
              <a:noFill/>
            </p:spPr>
            <p:txBody>
              <a:bodyPr wrap="square" rtlCol="0">
                <a:spAutoFit/>
              </a:bodyPr>
              <a:lstStyle/>
              <a:p>
                <a:pPr algn="ctr"/>
                <a:r>
                  <a:rPr lang="en-US" sz="1400"/>
                  <a:t>Mike Lyons PhD. Associate Professor</a:t>
                </a:r>
              </a:p>
            </p:txBody>
          </p:sp>
        </p:grpSp>
        <p:pic>
          <p:nvPicPr>
            <p:cNvPr id="1028" name="Picture 4" descr="Marcela Henao-Tamayo | The VALIDATE Network">
              <a:extLst>
                <a:ext uri="{FF2B5EF4-FFF2-40B4-BE49-F238E27FC236}">
                  <a16:creationId xmlns:a16="http://schemas.microsoft.com/office/drawing/2014/main" id="{1533F967-D9CE-31E7-2ABC-3DE64EAFBA97}"/>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sharpenSoften amount="-25000"/>
                      </a14:imgEffect>
                    </a14:imgLayer>
                  </a14:imgProps>
                </a:ext>
                <a:ext uri="{28A0092B-C50C-407E-A947-70E740481C1C}">
                  <a14:useLocalDpi xmlns:a14="http://schemas.microsoft.com/office/drawing/2010/main" val="0"/>
                </a:ext>
              </a:extLst>
            </a:blip>
            <a:srcRect l="9108" t="3616" r="9387" b="16896"/>
            <a:stretch/>
          </p:blipFill>
          <p:spPr bwMode="auto">
            <a:xfrm>
              <a:off x="4602616" y="489157"/>
              <a:ext cx="1353312" cy="13533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2" name="Picture 21" descr="A person wearing glasses&#10;&#10;Description automatically generated with medium confidence">
              <a:extLst>
                <a:ext uri="{FF2B5EF4-FFF2-40B4-BE49-F238E27FC236}">
                  <a16:creationId xmlns:a16="http://schemas.microsoft.com/office/drawing/2014/main" id="{26EA8A9E-1631-4253-FB24-6CD1D8E5BD36}"/>
                </a:ext>
              </a:extLst>
            </p:cNvPr>
            <p:cNvPicPr>
              <a:picLocks noChangeAspect="1"/>
            </p:cNvPicPr>
            <p:nvPr/>
          </p:nvPicPr>
          <p:blipFill>
            <a:blip r:embed="rId11"/>
            <a:stretch>
              <a:fillRect/>
            </a:stretch>
          </p:blipFill>
          <p:spPr>
            <a:xfrm>
              <a:off x="6285902" y="494342"/>
              <a:ext cx="1355054" cy="13560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59" name="Group 58">
              <a:extLst>
                <a:ext uri="{FF2B5EF4-FFF2-40B4-BE49-F238E27FC236}">
                  <a16:creationId xmlns:a16="http://schemas.microsoft.com/office/drawing/2014/main" id="{08A6A2C0-F5A0-5B99-F11A-879868C5288C}"/>
                </a:ext>
              </a:extLst>
            </p:cNvPr>
            <p:cNvGrpSpPr/>
            <p:nvPr/>
          </p:nvGrpSpPr>
          <p:grpSpPr>
            <a:xfrm>
              <a:off x="3221174" y="1986570"/>
              <a:ext cx="2182580" cy="2130906"/>
              <a:chOff x="8150391" y="1719262"/>
              <a:chExt cx="2182580" cy="2130906"/>
            </a:xfrm>
          </p:grpSpPr>
          <p:sp>
            <p:nvSpPr>
              <p:cNvPr id="20" name="TextBox 19">
                <a:extLst>
                  <a:ext uri="{FF2B5EF4-FFF2-40B4-BE49-F238E27FC236}">
                    <a16:creationId xmlns:a16="http://schemas.microsoft.com/office/drawing/2014/main" id="{8BE2B35E-E7D7-8D75-F576-43237C63CA30}"/>
                  </a:ext>
                </a:extLst>
              </p:cNvPr>
              <p:cNvSpPr txBox="1"/>
              <p:nvPr/>
            </p:nvSpPr>
            <p:spPr>
              <a:xfrm>
                <a:off x="8150391" y="3326948"/>
                <a:ext cx="2182580" cy="523220"/>
              </a:xfrm>
              <a:prstGeom prst="rect">
                <a:avLst/>
              </a:prstGeom>
              <a:noFill/>
            </p:spPr>
            <p:txBody>
              <a:bodyPr wrap="square" rtlCol="0">
                <a:spAutoFit/>
              </a:bodyPr>
              <a:lstStyle/>
              <a:p>
                <a:pPr algn="ctr"/>
                <a:r>
                  <a:rPr lang="en-US" sz="1400"/>
                  <a:t>Carolina </a:t>
                </a:r>
                <a:r>
                  <a:rPr lang="en-US" sz="1400" err="1"/>
                  <a:t>Mehaffy</a:t>
                </a:r>
                <a:r>
                  <a:rPr lang="en-US" sz="1400"/>
                  <a:t>, PhD. </a:t>
                </a:r>
              </a:p>
              <a:p>
                <a:pPr algn="ctr"/>
                <a:r>
                  <a:rPr lang="en-US" sz="1400"/>
                  <a:t>Assistant Professor</a:t>
                </a:r>
              </a:p>
            </p:txBody>
          </p:sp>
          <p:pic>
            <p:nvPicPr>
              <p:cNvPr id="24" name="Picture 23" descr="A person smiling for the camera&#10;&#10;Description automatically generated with low confidence">
                <a:extLst>
                  <a:ext uri="{FF2B5EF4-FFF2-40B4-BE49-F238E27FC236}">
                    <a16:creationId xmlns:a16="http://schemas.microsoft.com/office/drawing/2014/main" id="{F664424D-E7F6-3D5E-BD4C-1ABDDE0F521A}"/>
                  </a:ext>
                </a:extLst>
              </p:cNvPr>
              <p:cNvPicPr>
                <a:picLocks noChangeAspect="1"/>
              </p:cNvPicPr>
              <p:nvPr/>
            </p:nvPicPr>
            <p:blipFill rotWithShape="1">
              <a:blip r:embed="rId12"/>
              <a:srcRect t="6815" r="9973" b="30174"/>
              <a:stretch/>
            </p:blipFill>
            <p:spPr>
              <a:xfrm>
                <a:off x="8430152" y="1719262"/>
                <a:ext cx="1465010" cy="1550181"/>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26" name="Picture 25">
              <a:extLst>
                <a:ext uri="{FF2B5EF4-FFF2-40B4-BE49-F238E27FC236}">
                  <a16:creationId xmlns:a16="http://schemas.microsoft.com/office/drawing/2014/main" id="{68202965-72C2-063C-9A22-AAD8C8071FA7}"/>
                </a:ext>
              </a:extLst>
            </p:cNvPr>
            <p:cNvPicPr>
              <a:picLocks noChangeAspect="1"/>
            </p:cNvPicPr>
            <p:nvPr/>
          </p:nvPicPr>
          <p:blipFill rotWithShape="1">
            <a:blip r:embed="rId13"/>
            <a:srcRect l="-1619" t="7289" r="1619" b="35385"/>
            <a:stretch/>
          </p:blipFill>
          <p:spPr>
            <a:xfrm>
              <a:off x="7074275" y="4162906"/>
              <a:ext cx="1520948" cy="1550813"/>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descr="A person smiling for the camera&#10;&#10;Description automatically generated with low confidence">
              <a:extLst>
                <a:ext uri="{FF2B5EF4-FFF2-40B4-BE49-F238E27FC236}">
                  <a16:creationId xmlns:a16="http://schemas.microsoft.com/office/drawing/2014/main" id="{3B8833AD-6127-AD55-4888-CC79889207D3}"/>
                </a:ext>
              </a:extLst>
            </p:cNvPr>
            <p:cNvPicPr>
              <a:picLocks noChangeAspect="1"/>
            </p:cNvPicPr>
            <p:nvPr/>
          </p:nvPicPr>
          <p:blipFill rotWithShape="1">
            <a:blip r:embed="rId14"/>
            <a:srcRect l="19572" r="21717" b="47768"/>
            <a:stretch/>
          </p:blipFill>
          <p:spPr>
            <a:xfrm>
              <a:off x="3353381" y="4153812"/>
              <a:ext cx="1534277" cy="1550813"/>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C107DC27-47E8-618A-C69F-6817E5C91061}"/>
                </a:ext>
              </a:extLst>
            </p:cNvPr>
            <p:cNvPicPr>
              <a:picLocks noChangeAspect="1"/>
            </p:cNvPicPr>
            <p:nvPr/>
          </p:nvPicPr>
          <p:blipFill rotWithShape="1">
            <a:blip r:embed="rId15"/>
            <a:srcRect l="34696" t="8334" b="24747"/>
            <a:stretch/>
          </p:blipFill>
          <p:spPr>
            <a:xfrm>
              <a:off x="8804586" y="4146628"/>
              <a:ext cx="1543144" cy="1581269"/>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60" name="Group 59">
              <a:extLst>
                <a:ext uri="{FF2B5EF4-FFF2-40B4-BE49-F238E27FC236}">
                  <a16:creationId xmlns:a16="http://schemas.microsoft.com/office/drawing/2014/main" id="{1B1833BA-E768-9A60-3F25-0F6BE7758A23}"/>
                </a:ext>
              </a:extLst>
            </p:cNvPr>
            <p:cNvGrpSpPr/>
            <p:nvPr/>
          </p:nvGrpSpPr>
          <p:grpSpPr>
            <a:xfrm>
              <a:off x="6871933" y="1972407"/>
              <a:ext cx="2182580" cy="2159232"/>
              <a:chOff x="6107122" y="1706125"/>
              <a:chExt cx="2182580" cy="2159232"/>
            </a:xfrm>
          </p:grpSpPr>
          <p:sp>
            <p:nvSpPr>
              <p:cNvPr id="8" name="TextBox 7">
                <a:extLst>
                  <a:ext uri="{FF2B5EF4-FFF2-40B4-BE49-F238E27FC236}">
                    <a16:creationId xmlns:a16="http://schemas.microsoft.com/office/drawing/2014/main" id="{E5AB548C-A3DA-242A-C7AA-1A2DC42E49D6}"/>
                  </a:ext>
                </a:extLst>
              </p:cNvPr>
              <p:cNvSpPr txBox="1"/>
              <p:nvPr/>
            </p:nvSpPr>
            <p:spPr>
              <a:xfrm>
                <a:off x="6107122" y="3342137"/>
                <a:ext cx="2182580" cy="523220"/>
              </a:xfrm>
              <a:prstGeom prst="rect">
                <a:avLst/>
              </a:prstGeom>
              <a:noFill/>
            </p:spPr>
            <p:txBody>
              <a:bodyPr wrap="square" rtlCol="0">
                <a:spAutoFit/>
              </a:bodyPr>
              <a:lstStyle/>
              <a:p>
                <a:pPr algn="ctr"/>
                <a:r>
                  <a:rPr lang="en-US" sz="1400" dirty="0"/>
                  <a:t>Faye </a:t>
                </a:r>
                <a:r>
                  <a:rPr lang="en-US" sz="1400" dirty="0" err="1"/>
                  <a:t>Lanni</a:t>
                </a:r>
                <a:r>
                  <a:rPr lang="en-US" sz="1400" dirty="0"/>
                  <a:t>, PhD. </a:t>
                </a:r>
              </a:p>
              <a:p>
                <a:pPr algn="ctr"/>
                <a:r>
                  <a:rPr lang="en-US" sz="1400" dirty="0"/>
                  <a:t>Research Scientist</a:t>
                </a:r>
              </a:p>
            </p:txBody>
          </p:sp>
          <p:pic>
            <p:nvPicPr>
              <p:cNvPr id="32" name="Picture 31">
                <a:extLst>
                  <a:ext uri="{FF2B5EF4-FFF2-40B4-BE49-F238E27FC236}">
                    <a16:creationId xmlns:a16="http://schemas.microsoft.com/office/drawing/2014/main" id="{F0711E30-6392-FF3A-932B-69D43BBD7BEE}"/>
                  </a:ext>
                </a:extLst>
              </p:cNvPr>
              <p:cNvPicPr>
                <a:picLocks noChangeAspect="1"/>
              </p:cNvPicPr>
              <p:nvPr/>
            </p:nvPicPr>
            <p:blipFill rotWithShape="1">
              <a:blip r:embed="rId16"/>
              <a:srcRect l="-11230" t="2607" r="-13204" b="13103"/>
              <a:stretch/>
            </p:blipFill>
            <p:spPr>
              <a:xfrm>
                <a:off x="6402966" y="1706125"/>
                <a:ext cx="1558890" cy="1588313"/>
              </a:xfrm>
              <a:prstGeom prst="ellipse">
                <a:avLst/>
              </a:prstGeom>
              <a:ln w="63500" cap="rnd">
                <a:solidFill>
                  <a:schemeClr val="accent6">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37" name="TextBox 36">
              <a:extLst>
                <a:ext uri="{FF2B5EF4-FFF2-40B4-BE49-F238E27FC236}">
                  <a16:creationId xmlns:a16="http://schemas.microsoft.com/office/drawing/2014/main" id="{28257250-BEB9-A0F8-ECA8-DE88284137E0}"/>
                </a:ext>
              </a:extLst>
            </p:cNvPr>
            <p:cNvSpPr txBox="1"/>
            <p:nvPr/>
          </p:nvSpPr>
          <p:spPr>
            <a:xfrm>
              <a:off x="3274091" y="5804880"/>
              <a:ext cx="1504131" cy="523220"/>
            </a:xfrm>
            <a:prstGeom prst="rect">
              <a:avLst/>
            </a:prstGeom>
            <a:noFill/>
          </p:spPr>
          <p:txBody>
            <a:bodyPr wrap="none" rtlCol="0">
              <a:spAutoFit/>
            </a:bodyPr>
            <a:lstStyle/>
            <a:p>
              <a:pPr algn="ctr"/>
              <a:r>
                <a:rPr lang="en-US" sz="1400" dirty="0"/>
                <a:t>Sarah Cooper</a:t>
              </a:r>
            </a:p>
            <a:p>
              <a:pPr algn="ctr"/>
              <a:r>
                <a:rPr lang="en-US" sz="1400" dirty="0"/>
                <a:t>Doctoral Student</a:t>
              </a:r>
            </a:p>
          </p:txBody>
        </p:sp>
        <p:sp>
          <p:nvSpPr>
            <p:cNvPr id="38" name="TextBox 37">
              <a:extLst>
                <a:ext uri="{FF2B5EF4-FFF2-40B4-BE49-F238E27FC236}">
                  <a16:creationId xmlns:a16="http://schemas.microsoft.com/office/drawing/2014/main" id="{AAD95A12-9020-4EFB-BE5F-FE6E09D956E4}"/>
                </a:ext>
              </a:extLst>
            </p:cNvPr>
            <p:cNvSpPr txBox="1"/>
            <p:nvPr/>
          </p:nvSpPr>
          <p:spPr>
            <a:xfrm>
              <a:off x="6954203" y="5804880"/>
              <a:ext cx="1717843" cy="523220"/>
            </a:xfrm>
            <a:prstGeom prst="rect">
              <a:avLst/>
            </a:prstGeom>
            <a:noFill/>
          </p:spPr>
          <p:txBody>
            <a:bodyPr wrap="none" rtlCol="0">
              <a:spAutoFit/>
            </a:bodyPr>
            <a:lstStyle/>
            <a:p>
              <a:pPr algn="ctr"/>
              <a:r>
                <a:rPr lang="en-US" sz="1400" dirty="0"/>
                <a:t>Tori Mitcham</a:t>
              </a:r>
            </a:p>
            <a:p>
              <a:pPr algn="ctr"/>
              <a:r>
                <a:rPr lang="en-US" sz="1400" dirty="0"/>
                <a:t>Research Associate</a:t>
              </a:r>
            </a:p>
          </p:txBody>
        </p:sp>
        <p:sp>
          <p:nvSpPr>
            <p:cNvPr id="39" name="TextBox 38">
              <a:extLst>
                <a:ext uri="{FF2B5EF4-FFF2-40B4-BE49-F238E27FC236}">
                  <a16:creationId xmlns:a16="http://schemas.microsoft.com/office/drawing/2014/main" id="{79884C66-FD3F-4A63-580A-F655243BD807}"/>
                </a:ext>
              </a:extLst>
            </p:cNvPr>
            <p:cNvSpPr txBox="1"/>
            <p:nvPr/>
          </p:nvSpPr>
          <p:spPr>
            <a:xfrm>
              <a:off x="8981456" y="5801072"/>
              <a:ext cx="1184875" cy="523220"/>
            </a:xfrm>
            <a:prstGeom prst="rect">
              <a:avLst/>
            </a:prstGeom>
            <a:noFill/>
          </p:spPr>
          <p:txBody>
            <a:bodyPr wrap="none" lIns="91440" tIns="45720" rIns="91440" bIns="45720" rtlCol="0" anchor="t">
              <a:spAutoFit/>
            </a:bodyPr>
            <a:lstStyle/>
            <a:p>
              <a:pPr algn="ctr"/>
              <a:r>
                <a:rPr lang="en-US" sz="1400"/>
                <a:t>Alyssa Nelson</a:t>
              </a:r>
              <a:endParaRPr lang="en-US"/>
            </a:p>
            <a:p>
              <a:pPr algn="ctr"/>
              <a:r>
                <a:rPr lang="en-US" sz="1400"/>
                <a:t>DVM Student</a:t>
              </a:r>
            </a:p>
          </p:txBody>
        </p:sp>
        <p:sp>
          <p:nvSpPr>
            <p:cNvPr id="41" name="TextBox 40">
              <a:extLst>
                <a:ext uri="{FF2B5EF4-FFF2-40B4-BE49-F238E27FC236}">
                  <a16:creationId xmlns:a16="http://schemas.microsoft.com/office/drawing/2014/main" id="{B64A4A05-43A1-152D-3133-406F85D1A463}"/>
                </a:ext>
              </a:extLst>
            </p:cNvPr>
            <p:cNvSpPr txBox="1"/>
            <p:nvPr/>
          </p:nvSpPr>
          <p:spPr>
            <a:xfrm>
              <a:off x="4835214" y="5805260"/>
              <a:ext cx="2090637" cy="523220"/>
            </a:xfrm>
            <a:prstGeom prst="rect">
              <a:avLst/>
            </a:prstGeom>
            <a:noFill/>
          </p:spPr>
          <p:txBody>
            <a:bodyPr wrap="none" lIns="91440" tIns="45720" rIns="91440" bIns="45720" rtlCol="0" anchor="t">
              <a:spAutoFit/>
            </a:bodyPr>
            <a:lstStyle/>
            <a:p>
              <a:pPr algn="ctr"/>
              <a:r>
                <a:rPr lang="en-US" sz="1400"/>
                <a:t>David (Forrest) </a:t>
              </a:r>
              <a:r>
                <a:rPr lang="en-US" sz="1400" err="1"/>
                <a:t>Ackart</a:t>
              </a:r>
              <a:r>
                <a:rPr lang="en-US" sz="1400"/>
                <a:t>, MS</a:t>
              </a:r>
            </a:p>
            <a:p>
              <a:pPr algn="ctr"/>
              <a:r>
                <a:rPr lang="en-US" sz="1400">
                  <a:cs typeface="Calibri" panose="020F0502020204030204"/>
                </a:rPr>
                <a:t>Senior RA</a:t>
              </a:r>
            </a:p>
          </p:txBody>
        </p:sp>
        <p:pic>
          <p:nvPicPr>
            <p:cNvPr id="2" name="Picture 1">
              <a:extLst>
                <a:ext uri="{FF2B5EF4-FFF2-40B4-BE49-F238E27FC236}">
                  <a16:creationId xmlns:a16="http://schemas.microsoft.com/office/drawing/2014/main" id="{0F7CAAB5-D02B-219C-0179-B925D7F2734D}"/>
                </a:ext>
              </a:extLst>
            </p:cNvPr>
            <p:cNvPicPr>
              <a:picLocks noChangeAspect="1"/>
            </p:cNvPicPr>
            <p:nvPr/>
          </p:nvPicPr>
          <p:blipFill rotWithShape="1">
            <a:blip r:embed="rId17"/>
            <a:srcRect t="5255" b="5255"/>
            <a:stretch/>
          </p:blipFill>
          <p:spPr>
            <a:xfrm>
              <a:off x="5139061" y="4153811"/>
              <a:ext cx="1520948" cy="1550813"/>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4" name="TextBox 53">
              <a:extLst>
                <a:ext uri="{FF2B5EF4-FFF2-40B4-BE49-F238E27FC236}">
                  <a16:creationId xmlns:a16="http://schemas.microsoft.com/office/drawing/2014/main" id="{80D238C6-B98C-BF5C-B4FF-D11801EC57EF}"/>
                </a:ext>
              </a:extLst>
            </p:cNvPr>
            <p:cNvSpPr txBox="1"/>
            <p:nvPr/>
          </p:nvSpPr>
          <p:spPr>
            <a:xfrm>
              <a:off x="7851228" y="564818"/>
              <a:ext cx="2253181" cy="369332"/>
            </a:xfrm>
            <a:prstGeom prst="rect">
              <a:avLst/>
            </a:prstGeom>
            <a:noFill/>
          </p:spPr>
          <p:txBody>
            <a:bodyPr wrap="none" rtlCol="0">
              <a:spAutoFit/>
            </a:bodyPr>
            <a:lstStyle/>
            <a:p>
              <a:r>
                <a:rPr lang="en-US"/>
                <a:t>Guinea pig study Lead</a:t>
              </a:r>
            </a:p>
          </p:txBody>
        </p:sp>
        <p:sp>
          <p:nvSpPr>
            <p:cNvPr id="55" name="TextBox 54">
              <a:extLst>
                <a:ext uri="{FF2B5EF4-FFF2-40B4-BE49-F238E27FC236}">
                  <a16:creationId xmlns:a16="http://schemas.microsoft.com/office/drawing/2014/main" id="{3D565B45-AB45-0594-C4F0-DD62287905F5}"/>
                </a:ext>
              </a:extLst>
            </p:cNvPr>
            <p:cNvSpPr txBox="1"/>
            <p:nvPr/>
          </p:nvSpPr>
          <p:spPr>
            <a:xfrm>
              <a:off x="7851228" y="882149"/>
              <a:ext cx="1613903" cy="369332"/>
            </a:xfrm>
            <a:prstGeom prst="rect">
              <a:avLst/>
            </a:prstGeom>
            <a:noFill/>
          </p:spPr>
          <p:txBody>
            <a:bodyPr wrap="none" rtlCol="0">
              <a:spAutoFit/>
            </a:bodyPr>
            <a:lstStyle/>
            <a:p>
              <a:r>
                <a:rPr lang="en-US"/>
                <a:t>Pathology Lead</a:t>
              </a:r>
            </a:p>
          </p:txBody>
        </p:sp>
        <p:sp>
          <p:nvSpPr>
            <p:cNvPr id="56" name="TextBox 55">
              <a:extLst>
                <a:ext uri="{FF2B5EF4-FFF2-40B4-BE49-F238E27FC236}">
                  <a16:creationId xmlns:a16="http://schemas.microsoft.com/office/drawing/2014/main" id="{76AFCB6F-B09A-B10F-7099-AF94CF7A453D}"/>
                </a:ext>
              </a:extLst>
            </p:cNvPr>
            <p:cNvSpPr txBox="1"/>
            <p:nvPr/>
          </p:nvSpPr>
          <p:spPr>
            <a:xfrm>
              <a:off x="2543521" y="564818"/>
              <a:ext cx="1894108" cy="369332"/>
            </a:xfrm>
            <a:prstGeom prst="rect">
              <a:avLst/>
            </a:prstGeom>
            <a:noFill/>
          </p:spPr>
          <p:txBody>
            <a:bodyPr wrap="none" rtlCol="0">
              <a:spAutoFit/>
            </a:bodyPr>
            <a:lstStyle/>
            <a:p>
              <a:r>
                <a:rPr lang="en-US"/>
                <a:t>Mouse study Lead</a:t>
              </a:r>
            </a:p>
          </p:txBody>
        </p:sp>
        <p:sp>
          <p:nvSpPr>
            <p:cNvPr id="57" name="TextBox 56">
              <a:extLst>
                <a:ext uri="{FF2B5EF4-FFF2-40B4-BE49-F238E27FC236}">
                  <a16:creationId xmlns:a16="http://schemas.microsoft.com/office/drawing/2014/main" id="{3D2DF2D2-9D83-4DFA-02D4-E685EFD95177}"/>
                </a:ext>
              </a:extLst>
            </p:cNvPr>
            <p:cNvSpPr txBox="1"/>
            <p:nvPr/>
          </p:nvSpPr>
          <p:spPr>
            <a:xfrm>
              <a:off x="2574618" y="883039"/>
              <a:ext cx="1863011" cy="369332"/>
            </a:xfrm>
            <a:prstGeom prst="rect">
              <a:avLst/>
            </a:prstGeom>
            <a:noFill/>
          </p:spPr>
          <p:txBody>
            <a:bodyPr wrap="none" rtlCol="0">
              <a:spAutoFit/>
            </a:bodyPr>
            <a:lstStyle/>
            <a:p>
              <a:r>
                <a:rPr lang="en-US" dirty="0"/>
                <a:t>Immunology Lead</a:t>
              </a:r>
            </a:p>
          </p:txBody>
        </p:sp>
        <p:pic>
          <p:nvPicPr>
            <p:cNvPr id="63" name="Picture 62">
              <a:extLst>
                <a:ext uri="{FF2B5EF4-FFF2-40B4-BE49-F238E27FC236}">
                  <a16:creationId xmlns:a16="http://schemas.microsoft.com/office/drawing/2014/main" id="{5D68C388-F878-A85B-07E3-785ED6240EE2}"/>
                </a:ext>
              </a:extLst>
            </p:cNvPr>
            <p:cNvPicPr>
              <a:picLocks noChangeAspect="1"/>
            </p:cNvPicPr>
            <p:nvPr/>
          </p:nvPicPr>
          <p:blipFill rotWithShape="1">
            <a:blip r:embed="rId18"/>
            <a:srcRect l="1206" r="1206"/>
            <a:stretch/>
          </p:blipFill>
          <p:spPr>
            <a:xfrm>
              <a:off x="10527366" y="4146628"/>
              <a:ext cx="1547017" cy="1585238"/>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24" name="TextBox 1023">
              <a:extLst>
                <a:ext uri="{FF2B5EF4-FFF2-40B4-BE49-F238E27FC236}">
                  <a16:creationId xmlns:a16="http://schemas.microsoft.com/office/drawing/2014/main" id="{432277F8-B3B7-D27F-30FD-5921D66015A0}"/>
                </a:ext>
              </a:extLst>
            </p:cNvPr>
            <p:cNvSpPr txBox="1"/>
            <p:nvPr/>
          </p:nvSpPr>
          <p:spPr>
            <a:xfrm>
              <a:off x="10525765" y="5801072"/>
              <a:ext cx="1579535" cy="523220"/>
            </a:xfrm>
            <a:prstGeom prst="rect">
              <a:avLst/>
            </a:prstGeom>
            <a:noFill/>
          </p:spPr>
          <p:txBody>
            <a:bodyPr wrap="none" lIns="91440" tIns="45720" rIns="91440" bIns="45720" rtlCol="0" anchor="t">
              <a:spAutoFit/>
            </a:bodyPr>
            <a:lstStyle/>
            <a:p>
              <a:pPr algn="ctr"/>
              <a:r>
                <a:rPr lang="en-US" sz="1400"/>
                <a:t>Lea Maristela</a:t>
              </a:r>
              <a:endParaRPr lang="en-US"/>
            </a:p>
            <a:p>
              <a:pPr algn="ctr"/>
              <a:r>
                <a:rPr lang="en-US" sz="1400"/>
                <a:t>Undergrad Student</a:t>
              </a:r>
            </a:p>
          </p:txBody>
        </p:sp>
      </p:grpSp>
      <p:sp>
        <p:nvSpPr>
          <p:cNvPr id="1025" name="TextBox 1024">
            <a:extLst>
              <a:ext uri="{FF2B5EF4-FFF2-40B4-BE49-F238E27FC236}">
                <a16:creationId xmlns:a16="http://schemas.microsoft.com/office/drawing/2014/main" id="{F82A7398-5EEC-E24D-27F2-010DC95B2C55}"/>
              </a:ext>
            </a:extLst>
          </p:cNvPr>
          <p:cNvSpPr txBox="1"/>
          <p:nvPr/>
        </p:nvSpPr>
        <p:spPr>
          <a:xfrm>
            <a:off x="40663" y="1023412"/>
            <a:ext cx="1884490" cy="646331"/>
          </a:xfrm>
          <a:prstGeom prst="rect">
            <a:avLst/>
          </a:prstGeom>
          <a:noFill/>
        </p:spPr>
        <p:txBody>
          <a:bodyPr wrap="none" rtlCol="0">
            <a:spAutoFit/>
          </a:bodyPr>
          <a:lstStyle/>
          <a:p>
            <a:r>
              <a:rPr lang="en-US"/>
              <a:t>Phoenix </a:t>
            </a:r>
            <a:r>
              <a:rPr lang="en-US" err="1"/>
              <a:t>IMPAc</a:t>
            </a:r>
            <a:r>
              <a:rPr lang="en-US"/>
              <a:t>-TB</a:t>
            </a:r>
          </a:p>
          <a:p>
            <a:pPr algn="ctr"/>
            <a:r>
              <a:rPr lang="en-US"/>
              <a:t>CSU Team</a:t>
            </a:r>
          </a:p>
        </p:txBody>
      </p:sp>
      <p:sp>
        <p:nvSpPr>
          <p:cNvPr id="1029" name="Title 1028">
            <a:extLst>
              <a:ext uri="{FF2B5EF4-FFF2-40B4-BE49-F238E27FC236}">
                <a16:creationId xmlns:a16="http://schemas.microsoft.com/office/drawing/2014/main" id="{9D6BCF8F-D69B-7359-469D-5597A2416557}"/>
              </a:ext>
            </a:extLst>
          </p:cNvPr>
          <p:cNvSpPr>
            <a:spLocks noGrp="1"/>
          </p:cNvSpPr>
          <p:nvPr>
            <p:ph type="title"/>
          </p:nvPr>
        </p:nvSpPr>
        <p:spPr>
          <a:xfrm>
            <a:off x="1733899" y="-83747"/>
            <a:ext cx="10515600" cy="1325563"/>
          </a:xfrm>
        </p:spPr>
        <p:txBody>
          <a:bodyPr>
            <a:normAutofit/>
          </a:bodyPr>
          <a:lstStyle/>
          <a:p>
            <a:r>
              <a:rPr lang="en-US" sz="3600" dirty="0"/>
              <a:t>Immune Mechanisms of Protection Against TB Centers </a:t>
            </a:r>
          </a:p>
        </p:txBody>
      </p:sp>
    </p:spTree>
    <p:extLst>
      <p:ext uri="{BB962C8B-B14F-4D97-AF65-F5344CB8AC3E}">
        <p14:creationId xmlns:p14="http://schemas.microsoft.com/office/powerpoint/2010/main" val="291147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5C55B-D018-6889-7BCC-93173B203DDF}"/>
              </a:ext>
            </a:extLst>
          </p:cNvPr>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Pipeline for Data Recording and Management</a:t>
            </a:r>
          </a:p>
        </p:txBody>
      </p:sp>
      <p:graphicFrame>
        <p:nvGraphicFramePr>
          <p:cNvPr id="5" name="Diagram 4">
            <a:extLst>
              <a:ext uri="{FF2B5EF4-FFF2-40B4-BE49-F238E27FC236}">
                <a16:creationId xmlns:a16="http://schemas.microsoft.com/office/drawing/2014/main" id="{11749C1A-9F3C-79E3-0C45-B947C33F261F}"/>
              </a:ext>
            </a:extLst>
          </p:cNvPr>
          <p:cNvGraphicFramePr/>
          <p:nvPr>
            <p:extLst>
              <p:ext uri="{D42A27DB-BD31-4B8C-83A1-F6EECF244321}">
                <p14:modId xmlns:p14="http://schemas.microsoft.com/office/powerpoint/2010/main" val="722335552"/>
              </p:ext>
            </p:extLst>
          </p:nvPr>
        </p:nvGraphicFramePr>
        <p:xfrm>
          <a:off x="422217" y="94069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Up-Down Arrow 5">
            <a:extLst>
              <a:ext uri="{FF2B5EF4-FFF2-40B4-BE49-F238E27FC236}">
                <a16:creationId xmlns:a16="http://schemas.microsoft.com/office/drawing/2014/main" id="{40123B20-C316-E8C7-7A78-1EA5E373B4CC}"/>
              </a:ext>
            </a:extLst>
          </p:cNvPr>
          <p:cNvSpPr/>
          <p:nvPr/>
        </p:nvSpPr>
        <p:spPr>
          <a:xfrm>
            <a:off x="7635814" y="869223"/>
            <a:ext cx="933061" cy="2660919"/>
          </a:xfrm>
          <a:prstGeom prst="upDownArrow">
            <a:avLst/>
          </a:prstGeom>
          <a:solidFill>
            <a:srgbClr val="FE3A01">
              <a:alpha val="5031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4B452B-9F96-E35E-24C0-8103D1BFD28F}"/>
              </a:ext>
            </a:extLst>
          </p:cNvPr>
          <p:cNvSpPr txBox="1"/>
          <p:nvPr/>
        </p:nvSpPr>
        <p:spPr>
          <a:xfrm>
            <a:off x="8494231" y="1738665"/>
            <a:ext cx="2198649" cy="923330"/>
          </a:xfrm>
          <a:prstGeom prst="rect">
            <a:avLst/>
          </a:prstGeom>
          <a:noFill/>
        </p:spPr>
        <p:txBody>
          <a:bodyPr wrap="square" rtlCol="0">
            <a:spAutoFit/>
          </a:bodyPr>
          <a:lstStyle/>
          <a:p>
            <a:r>
              <a:rPr lang="en-US" dirty="0"/>
              <a:t>Data from different assays handled separately</a:t>
            </a:r>
          </a:p>
        </p:txBody>
      </p:sp>
    </p:spTree>
    <p:extLst>
      <p:ext uri="{BB962C8B-B14F-4D97-AF65-F5344CB8AC3E}">
        <p14:creationId xmlns:p14="http://schemas.microsoft.com/office/powerpoint/2010/main" val="22844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D13A2-4E6C-4C32-3A1D-98EA29F77E70}"/>
              </a:ext>
            </a:extLst>
          </p:cNvPr>
          <p:cNvSpPr>
            <a:spLocks noGrp="1"/>
          </p:cNvSpPr>
          <p:nvPr>
            <p:ph idx="1"/>
          </p:nvPr>
        </p:nvSpPr>
        <p:spPr>
          <a:xfrm>
            <a:off x="422217" y="1916346"/>
            <a:ext cx="4181598" cy="4493785"/>
          </a:xfrm>
        </p:spPr>
        <p:txBody>
          <a:bodyPr anchor="t">
            <a:normAutofit/>
          </a:bodyPr>
          <a:lstStyle/>
          <a:p>
            <a:r>
              <a:rPr lang="en-US" sz="2200" dirty="0"/>
              <a:t>Data collection templates allow us to separate data collection from data processing and analysis</a:t>
            </a:r>
          </a:p>
          <a:p>
            <a:r>
              <a:rPr lang="en-US" sz="2200" dirty="0"/>
              <a:t>Rapid report generation helps to monitor experiments</a:t>
            </a:r>
          </a:p>
          <a:p>
            <a:r>
              <a:rPr lang="en-US" sz="2200" dirty="0"/>
              <a:t>Well-documented code scripts standardize the pre-processing of data from each assay / readout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3D5FC50-4522-38CD-0FD2-8194EBC25896}"/>
              </a:ext>
            </a:extLst>
          </p:cNvPr>
          <p:cNvPicPr>
            <a:picLocks noChangeAspect="1"/>
          </p:cNvPicPr>
          <p:nvPr/>
        </p:nvPicPr>
        <p:blipFill>
          <a:blip r:embed="rId2"/>
          <a:stretch>
            <a:fillRect/>
          </a:stretch>
        </p:blipFill>
        <p:spPr>
          <a:xfrm>
            <a:off x="3097763" y="1144404"/>
            <a:ext cx="9094237" cy="4569191"/>
          </a:xfrm>
          <a:prstGeom prst="rect">
            <a:avLst/>
          </a:prstGeom>
        </p:spPr>
      </p:pic>
      <p:sp>
        <p:nvSpPr>
          <p:cNvPr id="8" name="TextBox 7">
            <a:extLst>
              <a:ext uri="{FF2B5EF4-FFF2-40B4-BE49-F238E27FC236}">
                <a16:creationId xmlns:a16="http://schemas.microsoft.com/office/drawing/2014/main" id="{D8AE0CDA-4A8F-7D47-0ED2-6791E8283A0A}"/>
              </a:ext>
            </a:extLst>
          </p:cNvPr>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Data Collection Templates Were Standardized and Simplified</a:t>
            </a:r>
          </a:p>
        </p:txBody>
      </p:sp>
    </p:spTree>
    <p:extLst>
      <p:ext uri="{BB962C8B-B14F-4D97-AF65-F5344CB8AC3E}">
        <p14:creationId xmlns:p14="http://schemas.microsoft.com/office/powerpoint/2010/main" val="51479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D831FBE-5518-045C-7CFA-8D916A26DB6A}"/>
              </a:ext>
            </a:extLst>
          </p:cNvPr>
          <p:cNvSpPr txBox="1"/>
          <p:nvPr/>
        </p:nvSpPr>
        <p:spPr>
          <a:xfrm>
            <a:off x="2149202" y="6074936"/>
            <a:ext cx="7060771" cy="646331"/>
          </a:xfrm>
          <a:prstGeom prst="rect">
            <a:avLst/>
          </a:prstGeom>
          <a:noFill/>
        </p:spPr>
        <p:txBody>
          <a:bodyPr wrap="square" rtlCol="0">
            <a:spAutoFit/>
          </a:bodyPr>
          <a:lstStyle/>
          <a:p>
            <a:pPr algn="ctr"/>
            <a:r>
              <a:rPr lang="en-US" dirty="0">
                <a:hlinkClick r:id="rId2"/>
              </a:rPr>
              <a:t>https://csu-impactb.github.io/CODING-TEAM-BOOKDOWN-/animal-initial-conditions-and-weekly-weights.html</a:t>
            </a:r>
            <a:r>
              <a:rPr lang="en-US" dirty="0"/>
              <a:t> </a:t>
            </a:r>
          </a:p>
        </p:txBody>
      </p:sp>
      <p:pic>
        <p:nvPicPr>
          <p:cNvPr id="8" name="Picture 7" descr="Graphical user interface, text, application, email&#10;&#10;Description automatically generated">
            <a:extLst>
              <a:ext uri="{FF2B5EF4-FFF2-40B4-BE49-F238E27FC236}">
                <a16:creationId xmlns:a16="http://schemas.microsoft.com/office/drawing/2014/main" id="{E8C078AF-865D-4F55-5061-9F1D1EF804F1}"/>
              </a:ext>
            </a:extLst>
          </p:cNvPr>
          <p:cNvPicPr>
            <a:picLocks noChangeAspect="1"/>
          </p:cNvPicPr>
          <p:nvPr/>
        </p:nvPicPr>
        <p:blipFill rotWithShape="1">
          <a:blip r:embed="rId3"/>
          <a:srcRect l="1" r="-581"/>
          <a:stretch/>
        </p:blipFill>
        <p:spPr>
          <a:xfrm>
            <a:off x="1269583" y="801792"/>
            <a:ext cx="9652833" cy="5156011"/>
          </a:xfrm>
          <a:prstGeom prst="rect">
            <a:avLst/>
          </a:prstGeom>
        </p:spPr>
      </p:pic>
      <p:sp>
        <p:nvSpPr>
          <p:cNvPr id="9" name="Right Arrow 8">
            <a:extLst>
              <a:ext uri="{FF2B5EF4-FFF2-40B4-BE49-F238E27FC236}">
                <a16:creationId xmlns:a16="http://schemas.microsoft.com/office/drawing/2014/main" id="{48DE17D6-A0B9-0516-7D1D-E4BBDA5DD8E0}"/>
              </a:ext>
            </a:extLst>
          </p:cNvPr>
          <p:cNvSpPr/>
          <p:nvPr/>
        </p:nvSpPr>
        <p:spPr>
          <a:xfrm>
            <a:off x="3491395" y="2903430"/>
            <a:ext cx="378287" cy="33194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2" name="Right Arrow 11">
            <a:extLst>
              <a:ext uri="{FF2B5EF4-FFF2-40B4-BE49-F238E27FC236}">
                <a16:creationId xmlns:a16="http://schemas.microsoft.com/office/drawing/2014/main" id="{EF1C329F-D8D7-AF3E-3ED8-5CA5C0968197}"/>
              </a:ext>
            </a:extLst>
          </p:cNvPr>
          <p:cNvSpPr/>
          <p:nvPr/>
        </p:nvSpPr>
        <p:spPr>
          <a:xfrm>
            <a:off x="3477011" y="3661828"/>
            <a:ext cx="378287" cy="33194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extBox 2">
            <a:extLst>
              <a:ext uri="{FF2B5EF4-FFF2-40B4-BE49-F238E27FC236}">
                <a16:creationId xmlns:a16="http://schemas.microsoft.com/office/drawing/2014/main" id="{A2E33CB5-221F-278C-1934-D9ACEEB2B58C}"/>
              </a:ext>
            </a:extLst>
          </p:cNvPr>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Templates Are Documented and Shared through Online Book</a:t>
            </a:r>
          </a:p>
        </p:txBody>
      </p:sp>
    </p:spTree>
    <p:extLst>
      <p:ext uri="{BB962C8B-B14F-4D97-AF65-F5344CB8AC3E}">
        <p14:creationId xmlns:p14="http://schemas.microsoft.com/office/powerpoint/2010/main" val="1896315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85C55B-D018-6889-7BCC-93173B203DDF}"/>
              </a:ext>
            </a:extLst>
          </p:cNvPr>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Pipeline for Data Recording and Management</a:t>
            </a:r>
          </a:p>
        </p:txBody>
      </p:sp>
      <p:graphicFrame>
        <p:nvGraphicFramePr>
          <p:cNvPr id="5" name="Diagram 4">
            <a:extLst>
              <a:ext uri="{FF2B5EF4-FFF2-40B4-BE49-F238E27FC236}">
                <a16:creationId xmlns:a16="http://schemas.microsoft.com/office/drawing/2014/main" id="{11749C1A-9F3C-79E3-0C45-B947C33F261F}"/>
              </a:ext>
            </a:extLst>
          </p:cNvPr>
          <p:cNvGraphicFramePr/>
          <p:nvPr/>
        </p:nvGraphicFramePr>
        <p:xfrm>
          <a:off x="422217" y="94069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Up-Down Arrow 6">
            <a:extLst>
              <a:ext uri="{FF2B5EF4-FFF2-40B4-BE49-F238E27FC236}">
                <a16:creationId xmlns:a16="http://schemas.microsoft.com/office/drawing/2014/main" id="{B46CE111-BF95-F3A8-E401-187BDD42BFC9}"/>
              </a:ext>
            </a:extLst>
          </p:cNvPr>
          <p:cNvSpPr/>
          <p:nvPr/>
        </p:nvSpPr>
        <p:spPr>
          <a:xfrm>
            <a:off x="8699505" y="3668691"/>
            <a:ext cx="933061" cy="2660919"/>
          </a:xfrm>
          <a:prstGeom prst="upDownArrow">
            <a:avLst/>
          </a:prstGeom>
          <a:solidFill>
            <a:srgbClr val="FE3A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3791B8-5429-CB49-1712-8FD4B3BFAA3E}"/>
              </a:ext>
            </a:extLst>
          </p:cNvPr>
          <p:cNvSpPr txBox="1"/>
          <p:nvPr/>
        </p:nvSpPr>
        <p:spPr>
          <a:xfrm>
            <a:off x="9557921" y="4657670"/>
            <a:ext cx="2198649" cy="646331"/>
          </a:xfrm>
          <a:prstGeom prst="rect">
            <a:avLst/>
          </a:prstGeom>
          <a:noFill/>
        </p:spPr>
        <p:txBody>
          <a:bodyPr wrap="square" rtlCol="0">
            <a:spAutoFit/>
          </a:bodyPr>
          <a:lstStyle/>
          <a:p>
            <a:r>
              <a:rPr lang="en-US" dirty="0"/>
              <a:t>Data from different assays integrated </a:t>
            </a:r>
          </a:p>
        </p:txBody>
      </p:sp>
    </p:spTree>
    <p:extLst>
      <p:ext uri="{BB962C8B-B14F-4D97-AF65-F5344CB8AC3E}">
        <p14:creationId xmlns:p14="http://schemas.microsoft.com/office/powerpoint/2010/main" val="766578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A89CB5-39B1-DCBA-FD88-F60C1DF39CC8}"/>
              </a:ext>
            </a:extLst>
          </p:cNvPr>
          <p:cNvSpPr txBox="1"/>
          <p:nvPr/>
        </p:nvSpPr>
        <p:spPr>
          <a:xfrm>
            <a:off x="490165" y="211100"/>
            <a:ext cx="11045462" cy="523220"/>
          </a:xfrm>
          <a:prstGeom prst="rect">
            <a:avLst/>
          </a:prstGeom>
          <a:noFill/>
        </p:spPr>
        <p:txBody>
          <a:bodyPr wrap="square" rtlCol="0">
            <a:spAutoFit/>
          </a:bodyPr>
          <a:lstStyle/>
          <a:p>
            <a:r>
              <a:rPr lang="en-US" sz="2800" dirty="0">
                <a:latin typeface="+mj-lt"/>
                <a:cs typeface="Calibri" panose="020F0502020204030204" pitchFamily="34" charset="0"/>
              </a:rPr>
              <a:t>A Standardized Data Format is Used for Database: CDISC/SDTM/SEND</a:t>
            </a:r>
          </a:p>
        </p:txBody>
      </p:sp>
      <p:sp>
        <p:nvSpPr>
          <p:cNvPr id="5" name="TextBox 4">
            <a:extLst>
              <a:ext uri="{FF2B5EF4-FFF2-40B4-BE49-F238E27FC236}">
                <a16:creationId xmlns:a16="http://schemas.microsoft.com/office/drawing/2014/main" id="{4E7134B1-40CC-4476-4A6D-BCEB0C9D4FC3}"/>
              </a:ext>
            </a:extLst>
          </p:cNvPr>
          <p:cNvSpPr txBox="1"/>
          <p:nvPr/>
        </p:nvSpPr>
        <p:spPr>
          <a:xfrm>
            <a:off x="490165" y="5800696"/>
            <a:ext cx="5476626" cy="338554"/>
          </a:xfrm>
          <a:prstGeom prst="rect">
            <a:avLst/>
          </a:prstGeom>
          <a:noFill/>
        </p:spPr>
        <p:txBody>
          <a:bodyPr wrap="square">
            <a:spAutoFit/>
          </a:bodyPr>
          <a:lstStyle/>
          <a:p>
            <a:r>
              <a:rPr lang="en-US" sz="1600" dirty="0"/>
              <a:t>Clinical Data Interchange Standards Consortium (CDISC)</a:t>
            </a:r>
          </a:p>
        </p:txBody>
      </p:sp>
      <p:sp>
        <p:nvSpPr>
          <p:cNvPr id="7" name="TextBox 6">
            <a:extLst>
              <a:ext uri="{FF2B5EF4-FFF2-40B4-BE49-F238E27FC236}">
                <a16:creationId xmlns:a16="http://schemas.microsoft.com/office/drawing/2014/main" id="{0EEDEF1D-BF32-C304-073F-DCC83EEDA7FA}"/>
              </a:ext>
            </a:extLst>
          </p:cNvPr>
          <p:cNvSpPr txBox="1"/>
          <p:nvPr/>
        </p:nvSpPr>
        <p:spPr>
          <a:xfrm>
            <a:off x="490164" y="6366804"/>
            <a:ext cx="5054271" cy="338554"/>
          </a:xfrm>
          <a:prstGeom prst="rect">
            <a:avLst/>
          </a:prstGeom>
          <a:noFill/>
        </p:spPr>
        <p:txBody>
          <a:bodyPr wrap="square">
            <a:spAutoFit/>
          </a:bodyPr>
          <a:lstStyle/>
          <a:p>
            <a:r>
              <a:rPr lang="en-US" sz="1600" dirty="0"/>
              <a:t>Standard for Exchange of Nonclinical Data (SEND)</a:t>
            </a:r>
          </a:p>
        </p:txBody>
      </p:sp>
      <p:sp>
        <p:nvSpPr>
          <p:cNvPr id="9" name="TextBox 8">
            <a:extLst>
              <a:ext uri="{FF2B5EF4-FFF2-40B4-BE49-F238E27FC236}">
                <a16:creationId xmlns:a16="http://schemas.microsoft.com/office/drawing/2014/main" id="{BEA765C8-A988-B906-13B2-DA785AEA70B0}"/>
              </a:ext>
            </a:extLst>
          </p:cNvPr>
          <p:cNvSpPr txBox="1"/>
          <p:nvPr/>
        </p:nvSpPr>
        <p:spPr>
          <a:xfrm>
            <a:off x="501679" y="6095450"/>
            <a:ext cx="4439644" cy="338554"/>
          </a:xfrm>
          <a:prstGeom prst="rect">
            <a:avLst/>
          </a:prstGeom>
          <a:noFill/>
        </p:spPr>
        <p:txBody>
          <a:bodyPr wrap="square">
            <a:spAutoFit/>
          </a:bodyPr>
          <a:lstStyle/>
          <a:p>
            <a:r>
              <a:rPr lang="en-US" sz="1600" dirty="0"/>
              <a:t>Study Data Tabulation Model (SDTM) </a:t>
            </a:r>
          </a:p>
        </p:txBody>
      </p:sp>
      <p:sp>
        <p:nvSpPr>
          <p:cNvPr id="11" name="TextBox 10">
            <a:extLst>
              <a:ext uri="{FF2B5EF4-FFF2-40B4-BE49-F238E27FC236}">
                <a16:creationId xmlns:a16="http://schemas.microsoft.com/office/drawing/2014/main" id="{FC32339D-BD44-9F85-CBF0-AE361818C1DE}"/>
              </a:ext>
            </a:extLst>
          </p:cNvPr>
          <p:cNvSpPr txBox="1"/>
          <p:nvPr/>
        </p:nvSpPr>
        <p:spPr>
          <a:xfrm>
            <a:off x="8070574" y="5954403"/>
            <a:ext cx="2968487" cy="369332"/>
          </a:xfrm>
          <a:prstGeom prst="rect">
            <a:avLst/>
          </a:prstGeom>
          <a:noFill/>
        </p:spPr>
        <p:txBody>
          <a:bodyPr wrap="square">
            <a:spAutoFit/>
          </a:bodyPr>
          <a:lstStyle/>
          <a:p>
            <a:r>
              <a:rPr lang="en-US" dirty="0"/>
              <a:t>https://www.cdisc.org/</a:t>
            </a:r>
          </a:p>
        </p:txBody>
      </p:sp>
      <p:cxnSp>
        <p:nvCxnSpPr>
          <p:cNvPr id="13" name="Straight Connector 12">
            <a:extLst>
              <a:ext uri="{FF2B5EF4-FFF2-40B4-BE49-F238E27FC236}">
                <a16:creationId xmlns:a16="http://schemas.microsoft.com/office/drawing/2014/main" id="{215FFD88-EAEF-2C44-E4C4-458C3A04877B}"/>
              </a:ext>
            </a:extLst>
          </p:cNvPr>
          <p:cNvCxnSpPr>
            <a:cxnSpLocks/>
          </p:cNvCxnSpPr>
          <p:nvPr/>
        </p:nvCxnSpPr>
        <p:spPr>
          <a:xfrm>
            <a:off x="271670" y="5763181"/>
            <a:ext cx="1153601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6A93C12A-E1ED-5666-6885-8A061F7F45AD}"/>
              </a:ext>
            </a:extLst>
          </p:cNvPr>
          <p:cNvSpPr/>
          <p:nvPr/>
        </p:nvSpPr>
        <p:spPr>
          <a:xfrm>
            <a:off x="4299738" y="1034312"/>
            <a:ext cx="1338304" cy="8481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03AFF70-C2B9-008E-F2AA-1EA829AFDE30}"/>
              </a:ext>
            </a:extLst>
          </p:cNvPr>
          <p:cNvSpPr txBox="1"/>
          <p:nvPr/>
        </p:nvSpPr>
        <p:spPr>
          <a:xfrm>
            <a:off x="656373" y="1015021"/>
            <a:ext cx="2734467" cy="923330"/>
          </a:xfrm>
          <a:prstGeom prst="rect">
            <a:avLst/>
          </a:prstGeom>
          <a:noFill/>
        </p:spPr>
        <p:txBody>
          <a:bodyPr wrap="none" rtlCol="0">
            <a:spAutoFit/>
          </a:bodyPr>
          <a:lstStyle/>
          <a:p>
            <a:r>
              <a:rPr lang="en-US" dirty="0"/>
              <a:t>      Final Laboratory Data</a:t>
            </a:r>
          </a:p>
          <a:p>
            <a:r>
              <a:rPr lang="en-US" dirty="0"/>
              <a:t>Assay-Specific Templates</a:t>
            </a:r>
          </a:p>
          <a:p>
            <a:r>
              <a:rPr lang="en-US" dirty="0"/>
              <a:t>         (tidy data format)</a:t>
            </a:r>
          </a:p>
        </p:txBody>
      </p:sp>
      <p:sp>
        <p:nvSpPr>
          <p:cNvPr id="17" name="TextBox 16">
            <a:extLst>
              <a:ext uri="{FF2B5EF4-FFF2-40B4-BE49-F238E27FC236}">
                <a16:creationId xmlns:a16="http://schemas.microsoft.com/office/drawing/2014/main" id="{2FF8C4C8-F3C3-9C47-7CDE-737227B255B0}"/>
              </a:ext>
            </a:extLst>
          </p:cNvPr>
          <p:cNvSpPr txBox="1"/>
          <p:nvPr/>
        </p:nvSpPr>
        <p:spPr>
          <a:xfrm>
            <a:off x="4324826" y="1052037"/>
            <a:ext cx="1313216" cy="707886"/>
          </a:xfrm>
          <a:prstGeom prst="rect">
            <a:avLst/>
          </a:prstGeom>
          <a:noFill/>
        </p:spPr>
        <p:txBody>
          <a:bodyPr wrap="square" rtlCol="0">
            <a:spAutoFit/>
          </a:bodyPr>
          <a:lstStyle/>
          <a:p>
            <a:pPr algn="ctr"/>
            <a:r>
              <a:rPr lang="en-US" sz="2000" dirty="0"/>
              <a:t>Assay</a:t>
            </a:r>
          </a:p>
          <a:p>
            <a:pPr algn="ctr"/>
            <a:r>
              <a:rPr lang="en-US" sz="2000" dirty="0"/>
              <a:t>1</a:t>
            </a:r>
          </a:p>
        </p:txBody>
      </p:sp>
      <p:sp>
        <p:nvSpPr>
          <p:cNvPr id="18" name="Rectangle 17">
            <a:extLst>
              <a:ext uri="{FF2B5EF4-FFF2-40B4-BE49-F238E27FC236}">
                <a16:creationId xmlns:a16="http://schemas.microsoft.com/office/drawing/2014/main" id="{762DBD95-DE82-697B-4D30-851F4EE823BE}"/>
              </a:ext>
            </a:extLst>
          </p:cNvPr>
          <p:cNvSpPr/>
          <p:nvPr/>
        </p:nvSpPr>
        <p:spPr>
          <a:xfrm>
            <a:off x="5966791" y="1034312"/>
            <a:ext cx="1338304" cy="8481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0B0876-71C6-153B-BFAA-F41F2195540E}"/>
              </a:ext>
            </a:extLst>
          </p:cNvPr>
          <p:cNvSpPr/>
          <p:nvPr/>
        </p:nvSpPr>
        <p:spPr>
          <a:xfrm>
            <a:off x="7548825" y="1040943"/>
            <a:ext cx="1338304" cy="8481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C4710BF-2A1D-8646-DF12-50F665CB971B}"/>
              </a:ext>
            </a:extLst>
          </p:cNvPr>
          <p:cNvSpPr txBox="1"/>
          <p:nvPr/>
        </p:nvSpPr>
        <p:spPr>
          <a:xfrm>
            <a:off x="5936121" y="1034312"/>
            <a:ext cx="1384545" cy="707886"/>
          </a:xfrm>
          <a:prstGeom prst="rect">
            <a:avLst/>
          </a:prstGeom>
          <a:noFill/>
        </p:spPr>
        <p:txBody>
          <a:bodyPr wrap="square" rtlCol="0">
            <a:spAutoFit/>
          </a:bodyPr>
          <a:lstStyle/>
          <a:p>
            <a:pPr algn="ctr"/>
            <a:r>
              <a:rPr lang="en-US" sz="2000" dirty="0"/>
              <a:t>Assay</a:t>
            </a:r>
          </a:p>
          <a:p>
            <a:pPr algn="ctr"/>
            <a:r>
              <a:rPr lang="en-US" sz="2000" dirty="0"/>
              <a:t> 2</a:t>
            </a:r>
          </a:p>
        </p:txBody>
      </p:sp>
      <p:sp>
        <p:nvSpPr>
          <p:cNvPr id="22" name="TextBox 21">
            <a:extLst>
              <a:ext uri="{FF2B5EF4-FFF2-40B4-BE49-F238E27FC236}">
                <a16:creationId xmlns:a16="http://schemas.microsoft.com/office/drawing/2014/main" id="{2F4960B1-16F3-45B2-9E44-BDC857B69A67}"/>
              </a:ext>
            </a:extLst>
          </p:cNvPr>
          <p:cNvSpPr txBox="1"/>
          <p:nvPr/>
        </p:nvSpPr>
        <p:spPr>
          <a:xfrm>
            <a:off x="7531845" y="1052037"/>
            <a:ext cx="1337424" cy="707886"/>
          </a:xfrm>
          <a:prstGeom prst="rect">
            <a:avLst/>
          </a:prstGeom>
          <a:noFill/>
        </p:spPr>
        <p:txBody>
          <a:bodyPr wrap="square" rtlCol="0">
            <a:spAutoFit/>
          </a:bodyPr>
          <a:lstStyle/>
          <a:p>
            <a:pPr algn="ctr"/>
            <a:r>
              <a:rPr lang="en-US" sz="2000" dirty="0"/>
              <a:t>Assay</a:t>
            </a:r>
          </a:p>
          <a:p>
            <a:pPr algn="ctr"/>
            <a:r>
              <a:rPr lang="en-US" sz="2000" dirty="0"/>
              <a:t>3</a:t>
            </a:r>
          </a:p>
        </p:txBody>
      </p:sp>
      <p:sp>
        <p:nvSpPr>
          <p:cNvPr id="24" name="TextBox 23">
            <a:extLst>
              <a:ext uri="{FF2B5EF4-FFF2-40B4-BE49-F238E27FC236}">
                <a16:creationId xmlns:a16="http://schemas.microsoft.com/office/drawing/2014/main" id="{B6839462-E64B-F58C-C599-8007CEB4B492}"/>
              </a:ext>
            </a:extLst>
          </p:cNvPr>
          <p:cNvSpPr txBox="1"/>
          <p:nvPr/>
        </p:nvSpPr>
        <p:spPr>
          <a:xfrm>
            <a:off x="645175" y="2187009"/>
            <a:ext cx="3550396" cy="2862322"/>
          </a:xfrm>
          <a:prstGeom prst="rect">
            <a:avLst/>
          </a:prstGeom>
          <a:noFill/>
        </p:spPr>
        <p:txBody>
          <a:bodyPr wrap="none" rtlCol="0">
            <a:spAutoFit/>
          </a:bodyPr>
          <a:lstStyle/>
          <a:p>
            <a:r>
              <a:rPr lang="en-US" dirty="0"/>
              <a:t>Experiments and Measurements</a:t>
            </a:r>
          </a:p>
          <a:p>
            <a:r>
              <a:rPr lang="en-US" dirty="0"/>
              <a:t>     Organized into </a:t>
            </a:r>
            <a:r>
              <a:rPr lang="en-US" b="1" dirty="0"/>
              <a:t>Domains</a:t>
            </a:r>
            <a:r>
              <a:rPr lang="en-US" dirty="0"/>
              <a:t> </a:t>
            </a:r>
          </a:p>
          <a:p>
            <a:r>
              <a:rPr lang="en-US" dirty="0"/>
              <a:t>- Logically related observations</a:t>
            </a:r>
          </a:p>
          <a:p>
            <a:endParaRPr lang="en-US" dirty="0"/>
          </a:p>
          <a:p>
            <a:r>
              <a:rPr lang="en-US" dirty="0"/>
              <a:t>Examples: Demographics</a:t>
            </a:r>
          </a:p>
          <a:p>
            <a:r>
              <a:rPr lang="en-US" dirty="0"/>
              <a:t>                       Cell Phenotype</a:t>
            </a:r>
          </a:p>
          <a:p>
            <a:r>
              <a:rPr lang="en-US" dirty="0"/>
              <a:t>                       Microscopic Findings</a:t>
            </a:r>
          </a:p>
          <a:p>
            <a:r>
              <a:rPr lang="en-US" dirty="0"/>
              <a:t>                       Vital Signs</a:t>
            </a:r>
          </a:p>
          <a:p>
            <a:r>
              <a:rPr lang="en-US" dirty="0"/>
              <a:t>                       Microbiology Findings </a:t>
            </a:r>
          </a:p>
          <a:p>
            <a:r>
              <a:rPr lang="en-US" dirty="0"/>
              <a:t>                       Laboratory Data               </a:t>
            </a:r>
          </a:p>
        </p:txBody>
      </p:sp>
      <p:sp>
        <p:nvSpPr>
          <p:cNvPr id="25" name="Flowchart: Magnetic Disk 24">
            <a:extLst>
              <a:ext uri="{FF2B5EF4-FFF2-40B4-BE49-F238E27FC236}">
                <a16:creationId xmlns:a16="http://schemas.microsoft.com/office/drawing/2014/main" id="{34F1947E-63A6-0733-383B-D953D8CB98F8}"/>
              </a:ext>
            </a:extLst>
          </p:cNvPr>
          <p:cNvSpPr/>
          <p:nvPr/>
        </p:nvSpPr>
        <p:spPr>
          <a:xfrm>
            <a:off x="4700763" y="2731166"/>
            <a:ext cx="1008609" cy="940897"/>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41C1775C-191A-AF8C-A0B9-E1B1B126300A}"/>
              </a:ext>
            </a:extLst>
          </p:cNvPr>
          <p:cNvSpPr/>
          <p:nvPr/>
        </p:nvSpPr>
        <p:spPr>
          <a:xfrm>
            <a:off x="6242022" y="4339778"/>
            <a:ext cx="1008609" cy="940897"/>
          </a:xfrm>
          <a:prstGeom prst="flowChartMagneticDisk">
            <a:avLst/>
          </a:prstGeom>
          <a:solidFill>
            <a:schemeClr val="bg1">
              <a:lumMod val="85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22669BE-B392-EB9B-23D7-6907AB97F881}"/>
              </a:ext>
            </a:extLst>
          </p:cNvPr>
          <p:cNvCxnSpPr>
            <a:cxnSpLocks/>
          </p:cNvCxnSpPr>
          <p:nvPr/>
        </p:nvCxnSpPr>
        <p:spPr>
          <a:xfrm>
            <a:off x="4821102" y="1798935"/>
            <a:ext cx="270422" cy="10547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391BA12-C557-356A-A2CE-39DB821CBCAC}"/>
              </a:ext>
            </a:extLst>
          </p:cNvPr>
          <p:cNvCxnSpPr>
            <a:cxnSpLocks/>
          </p:cNvCxnSpPr>
          <p:nvPr/>
        </p:nvCxnSpPr>
        <p:spPr>
          <a:xfrm flipH="1">
            <a:off x="5372210" y="1619933"/>
            <a:ext cx="853414" cy="13066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Flowchart: Magnetic Disk 31">
            <a:extLst>
              <a:ext uri="{FF2B5EF4-FFF2-40B4-BE49-F238E27FC236}">
                <a16:creationId xmlns:a16="http://schemas.microsoft.com/office/drawing/2014/main" id="{23C91877-C517-4C23-F3C6-B88BB6930EAB}"/>
              </a:ext>
            </a:extLst>
          </p:cNvPr>
          <p:cNvSpPr/>
          <p:nvPr/>
        </p:nvSpPr>
        <p:spPr>
          <a:xfrm>
            <a:off x="8155806" y="2705994"/>
            <a:ext cx="1008609" cy="940897"/>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Magnetic Disk 32">
            <a:extLst>
              <a:ext uri="{FF2B5EF4-FFF2-40B4-BE49-F238E27FC236}">
                <a16:creationId xmlns:a16="http://schemas.microsoft.com/office/drawing/2014/main" id="{E877A5FD-287E-51F6-0F14-D66547F944E0}"/>
              </a:ext>
            </a:extLst>
          </p:cNvPr>
          <p:cNvSpPr/>
          <p:nvPr/>
        </p:nvSpPr>
        <p:spPr>
          <a:xfrm>
            <a:off x="6417198" y="2700004"/>
            <a:ext cx="1008609" cy="940897"/>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F59DB40-ED1D-4916-E20D-13CDE1EA325F}"/>
              </a:ext>
            </a:extLst>
          </p:cNvPr>
          <p:cNvSpPr txBox="1"/>
          <p:nvPr/>
        </p:nvSpPr>
        <p:spPr>
          <a:xfrm>
            <a:off x="9143141" y="1040943"/>
            <a:ext cx="503664" cy="646331"/>
          </a:xfrm>
          <a:prstGeom prst="rect">
            <a:avLst/>
          </a:prstGeom>
          <a:noFill/>
        </p:spPr>
        <p:txBody>
          <a:bodyPr wrap="none" rtlCol="0">
            <a:spAutoFit/>
          </a:bodyPr>
          <a:lstStyle/>
          <a:p>
            <a:r>
              <a:rPr lang="en-US" sz="3600" dirty="0"/>
              <a:t>…</a:t>
            </a:r>
          </a:p>
        </p:txBody>
      </p:sp>
      <p:cxnSp>
        <p:nvCxnSpPr>
          <p:cNvPr id="35" name="Straight Arrow Connector 34">
            <a:extLst>
              <a:ext uri="{FF2B5EF4-FFF2-40B4-BE49-F238E27FC236}">
                <a16:creationId xmlns:a16="http://schemas.microsoft.com/office/drawing/2014/main" id="{2BB467CC-9F10-4812-786F-C2C07C18661A}"/>
              </a:ext>
            </a:extLst>
          </p:cNvPr>
          <p:cNvCxnSpPr>
            <a:cxnSpLocks/>
          </p:cNvCxnSpPr>
          <p:nvPr/>
        </p:nvCxnSpPr>
        <p:spPr>
          <a:xfrm>
            <a:off x="6887869" y="1661110"/>
            <a:ext cx="1510729" cy="1174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7319193-F611-B2C5-B01D-B761882DF48B}"/>
              </a:ext>
            </a:extLst>
          </p:cNvPr>
          <p:cNvSpPr txBox="1"/>
          <p:nvPr/>
        </p:nvSpPr>
        <p:spPr>
          <a:xfrm>
            <a:off x="7541486" y="4580422"/>
            <a:ext cx="2045881" cy="369332"/>
          </a:xfrm>
          <a:prstGeom prst="rect">
            <a:avLst/>
          </a:prstGeom>
          <a:noFill/>
        </p:spPr>
        <p:txBody>
          <a:bodyPr wrap="none" rtlCol="0">
            <a:spAutoFit/>
          </a:bodyPr>
          <a:lstStyle/>
          <a:p>
            <a:r>
              <a:rPr lang="en-US" dirty="0"/>
              <a:t>Relational Database</a:t>
            </a:r>
          </a:p>
        </p:txBody>
      </p:sp>
      <p:sp>
        <p:nvSpPr>
          <p:cNvPr id="38" name="TextBox 37">
            <a:extLst>
              <a:ext uri="{FF2B5EF4-FFF2-40B4-BE49-F238E27FC236}">
                <a16:creationId xmlns:a16="http://schemas.microsoft.com/office/drawing/2014/main" id="{C5EF3CBE-8BF4-801F-A2EF-579116571270}"/>
              </a:ext>
            </a:extLst>
          </p:cNvPr>
          <p:cNvSpPr txBox="1"/>
          <p:nvPr/>
        </p:nvSpPr>
        <p:spPr>
          <a:xfrm>
            <a:off x="9821247" y="1052037"/>
            <a:ext cx="1338304" cy="707886"/>
          </a:xfrm>
          <a:prstGeom prst="rect">
            <a:avLst/>
          </a:prstGeom>
          <a:noFill/>
        </p:spPr>
        <p:txBody>
          <a:bodyPr wrap="square" rtlCol="0">
            <a:spAutoFit/>
          </a:bodyPr>
          <a:lstStyle/>
          <a:p>
            <a:pPr algn="ctr"/>
            <a:r>
              <a:rPr lang="en-US" sz="2000" dirty="0"/>
              <a:t>Assay</a:t>
            </a:r>
          </a:p>
          <a:p>
            <a:pPr algn="ctr"/>
            <a:r>
              <a:rPr lang="en-US" sz="2000" dirty="0"/>
              <a:t>n</a:t>
            </a:r>
          </a:p>
        </p:txBody>
      </p:sp>
      <p:sp>
        <p:nvSpPr>
          <p:cNvPr id="39" name="Rectangle 38">
            <a:extLst>
              <a:ext uri="{FF2B5EF4-FFF2-40B4-BE49-F238E27FC236}">
                <a16:creationId xmlns:a16="http://schemas.microsoft.com/office/drawing/2014/main" id="{8F0E7BDC-0037-B99D-65F6-D6F61FB34658}"/>
              </a:ext>
            </a:extLst>
          </p:cNvPr>
          <p:cNvSpPr/>
          <p:nvPr/>
        </p:nvSpPr>
        <p:spPr>
          <a:xfrm>
            <a:off x="9821247" y="1052702"/>
            <a:ext cx="1338304" cy="8481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98EDC1F2-6735-E64C-6178-2FC3D421EB9E}"/>
              </a:ext>
            </a:extLst>
          </p:cNvPr>
          <p:cNvCxnSpPr>
            <a:cxnSpLocks/>
          </p:cNvCxnSpPr>
          <p:nvPr/>
        </p:nvCxnSpPr>
        <p:spPr>
          <a:xfrm>
            <a:off x="5544436" y="3696650"/>
            <a:ext cx="872762" cy="621184"/>
          </a:xfrm>
          <a:prstGeom prst="straightConnector1">
            <a:avLst/>
          </a:prstGeom>
          <a:ln w="2857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6FA8A05D-42AA-81A8-0ABE-4737B22A380D}"/>
              </a:ext>
            </a:extLst>
          </p:cNvPr>
          <p:cNvCxnSpPr>
            <a:cxnSpLocks/>
          </p:cNvCxnSpPr>
          <p:nvPr/>
        </p:nvCxnSpPr>
        <p:spPr>
          <a:xfrm>
            <a:off x="6797043" y="3786685"/>
            <a:ext cx="0" cy="441113"/>
          </a:xfrm>
          <a:prstGeom prst="straightConnector1">
            <a:avLst/>
          </a:prstGeom>
          <a:ln w="2857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36B5AD7-5822-C342-E0A1-FF19996CBAB4}"/>
              </a:ext>
            </a:extLst>
          </p:cNvPr>
          <p:cNvCxnSpPr>
            <a:cxnSpLocks/>
          </p:cNvCxnSpPr>
          <p:nvPr/>
        </p:nvCxnSpPr>
        <p:spPr>
          <a:xfrm flipH="1">
            <a:off x="7425807" y="3743655"/>
            <a:ext cx="792170" cy="596123"/>
          </a:xfrm>
          <a:prstGeom prst="straightConnector1">
            <a:avLst/>
          </a:prstGeom>
          <a:ln w="2857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3660BBF2-3E79-800E-0BD9-5B0DA16F5884}"/>
              </a:ext>
            </a:extLst>
          </p:cNvPr>
          <p:cNvCxnSpPr>
            <a:cxnSpLocks/>
          </p:cNvCxnSpPr>
          <p:nvPr/>
        </p:nvCxnSpPr>
        <p:spPr>
          <a:xfrm flipH="1">
            <a:off x="7006394" y="1708039"/>
            <a:ext cx="890084" cy="1225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C85AF80-329F-2389-D683-630AFB87A6F6}"/>
              </a:ext>
            </a:extLst>
          </p:cNvPr>
          <p:cNvCxnSpPr>
            <a:cxnSpLocks/>
          </p:cNvCxnSpPr>
          <p:nvPr/>
        </p:nvCxnSpPr>
        <p:spPr>
          <a:xfrm flipH="1">
            <a:off x="8801334" y="1679651"/>
            <a:ext cx="1223564" cy="1174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94A634F9-698B-EEE7-BDB7-BABEF4BAD527}"/>
              </a:ext>
            </a:extLst>
          </p:cNvPr>
          <p:cNvSpPr txBox="1"/>
          <p:nvPr/>
        </p:nvSpPr>
        <p:spPr>
          <a:xfrm>
            <a:off x="4713573" y="2989181"/>
            <a:ext cx="998991" cy="707886"/>
          </a:xfrm>
          <a:prstGeom prst="rect">
            <a:avLst/>
          </a:prstGeom>
          <a:noFill/>
        </p:spPr>
        <p:txBody>
          <a:bodyPr wrap="none" rtlCol="0">
            <a:spAutoFit/>
          </a:bodyPr>
          <a:lstStyle/>
          <a:p>
            <a:r>
              <a:rPr lang="en-US" sz="2000" dirty="0"/>
              <a:t>Domain</a:t>
            </a:r>
          </a:p>
          <a:p>
            <a:r>
              <a:rPr lang="en-US" sz="2000" dirty="0"/>
              <a:t>      A  </a:t>
            </a:r>
          </a:p>
        </p:txBody>
      </p:sp>
      <p:sp>
        <p:nvSpPr>
          <p:cNvPr id="60" name="TextBox 59">
            <a:extLst>
              <a:ext uri="{FF2B5EF4-FFF2-40B4-BE49-F238E27FC236}">
                <a16:creationId xmlns:a16="http://schemas.microsoft.com/office/drawing/2014/main" id="{547AA394-2653-E9F3-AA9D-BBD6B47BFD64}"/>
              </a:ext>
            </a:extLst>
          </p:cNvPr>
          <p:cNvSpPr txBox="1"/>
          <p:nvPr/>
        </p:nvSpPr>
        <p:spPr>
          <a:xfrm>
            <a:off x="6388373" y="2915872"/>
            <a:ext cx="998991" cy="707886"/>
          </a:xfrm>
          <a:prstGeom prst="rect">
            <a:avLst/>
          </a:prstGeom>
          <a:noFill/>
        </p:spPr>
        <p:txBody>
          <a:bodyPr wrap="none" rtlCol="0">
            <a:spAutoFit/>
          </a:bodyPr>
          <a:lstStyle/>
          <a:p>
            <a:r>
              <a:rPr lang="en-US" sz="2000" dirty="0"/>
              <a:t>Domain</a:t>
            </a:r>
          </a:p>
          <a:p>
            <a:r>
              <a:rPr lang="en-US" sz="2000" dirty="0"/>
              <a:t>       B  </a:t>
            </a:r>
          </a:p>
        </p:txBody>
      </p:sp>
      <p:sp>
        <p:nvSpPr>
          <p:cNvPr id="61" name="TextBox 60">
            <a:extLst>
              <a:ext uri="{FF2B5EF4-FFF2-40B4-BE49-F238E27FC236}">
                <a16:creationId xmlns:a16="http://schemas.microsoft.com/office/drawing/2014/main" id="{1BD0A060-CF0E-5ED0-50BC-4EFD40FF515D}"/>
              </a:ext>
            </a:extLst>
          </p:cNvPr>
          <p:cNvSpPr txBox="1"/>
          <p:nvPr/>
        </p:nvSpPr>
        <p:spPr>
          <a:xfrm>
            <a:off x="8180611" y="2935079"/>
            <a:ext cx="998991" cy="707886"/>
          </a:xfrm>
          <a:prstGeom prst="rect">
            <a:avLst/>
          </a:prstGeom>
          <a:noFill/>
        </p:spPr>
        <p:txBody>
          <a:bodyPr wrap="none" rtlCol="0">
            <a:spAutoFit/>
          </a:bodyPr>
          <a:lstStyle/>
          <a:p>
            <a:r>
              <a:rPr lang="en-US" sz="2000" dirty="0"/>
              <a:t>Domain</a:t>
            </a:r>
          </a:p>
          <a:p>
            <a:r>
              <a:rPr lang="en-US" sz="2000" dirty="0"/>
              <a:t>      C  </a:t>
            </a:r>
          </a:p>
        </p:txBody>
      </p:sp>
    </p:spTree>
    <p:extLst>
      <p:ext uri="{BB962C8B-B14F-4D97-AF65-F5344CB8AC3E}">
        <p14:creationId xmlns:p14="http://schemas.microsoft.com/office/powerpoint/2010/main" val="1009405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50CFD0-05FC-FE53-0D20-3154CB8AE6AC}"/>
              </a:ext>
            </a:extLst>
          </p:cNvPr>
          <p:cNvPicPr>
            <a:picLocks noChangeAspect="1"/>
          </p:cNvPicPr>
          <p:nvPr/>
        </p:nvPicPr>
        <p:blipFill>
          <a:blip r:embed="rId2"/>
          <a:stretch>
            <a:fillRect/>
          </a:stretch>
        </p:blipFill>
        <p:spPr>
          <a:xfrm>
            <a:off x="163552" y="1214995"/>
            <a:ext cx="4288132" cy="4288132"/>
          </a:xfrm>
          <a:prstGeom prst="rect">
            <a:avLst/>
          </a:prstGeom>
        </p:spPr>
      </p:pic>
      <p:sp>
        <p:nvSpPr>
          <p:cNvPr id="16" name="TextBox 15">
            <a:extLst>
              <a:ext uri="{FF2B5EF4-FFF2-40B4-BE49-F238E27FC236}">
                <a16:creationId xmlns:a16="http://schemas.microsoft.com/office/drawing/2014/main" id="{7A93693F-66F9-B8B3-4421-80877A280B11}"/>
              </a:ext>
            </a:extLst>
          </p:cNvPr>
          <p:cNvSpPr txBox="1"/>
          <p:nvPr/>
        </p:nvSpPr>
        <p:spPr>
          <a:xfrm>
            <a:off x="228865" y="5503127"/>
            <a:ext cx="4666356" cy="1200329"/>
          </a:xfrm>
          <a:prstGeom prst="rect">
            <a:avLst/>
          </a:prstGeom>
          <a:solidFill>
            <a:schemeClr val="tx2">
              <a:lumMod val="25000"/>
              <a:lumOff val="75000"/>
            </a:schemeClr>
          </a:solidFill>
        </p:spPr>
        <p:txBody>
          <a:bodyPr wrap="square" rtlCol="0">
            <a:spAutoFit/>
          </a:bodyPr>
          <a:lstStyle/>
          <a:p>
            <a:r>
              <a:rPr lang="en-US" dirty="0"/>
              <a:t>For each mouse, we estimated the rate of weight change after challenging with </a:t>
            </a:r>
            <a:r>
              <a:rPr lang="en-US" i="1" dirty="0" err="1"/>
              <a:t>M.tb</a:t>
            </a:r>
            <a:r>
              <a:rPr lang="en-US" dirty="0"/>
              <a:t>, using a Bayesian model to stabilize estimates.</a:t>
            </a:r>
          </a:p>
        </p:txBody>
      </p:sp>
      <p:sp>
        <p:nvSpPr>
          <p:cNvPr id="17" name="TextBox 16">
            <a:extLst>
              <a:ext uri="{FF2B5EF4-FFF2-40B4-BE49-F238E27FC236}">
                <a16:creationId xmlns:a16="http://schemas.microsoft.com/office/drawing/2014/main" id="{7F237CE0-C78A-79AD-A670-D1D5C03C85CF}"/>
              </a:ext>
            </a:extLst>
          </p:cNvPr>
          <p:cNvSpPr txBox="1"/>
          <p:nvPr/>
        </p:nvSpPr>
        <p:spPr>
          <a:xfrm>
            <a:off x="6204855" y="5503126"/>
            <a:ext cx="5744308" cy="1200329"/>
          </a:xfrm>
          <a:prstGeom prst="rect">
            <a:avLst/>
          </a:prstGeom>
          <a:solidFill>
            <a:schemeClr val="tx2">
              <a:lumMod val="25000"/>
              <a:lumOff val="75000"/>
            </a:schemeClr>
          </a:solidFill>
        </p:spPr>
        <p:txBody>
          <a:bodyPr wrap="square" rtlCol="0">
            <a:spAutoFit/>
          </a:bodyPr>
          <a:lstStyle/>
          <a:p>
            <a:r>
              <a:rPr lang="en-US" dirty="0"/>
              <a:t>We investigated these weight changes by group. There were patterns that were consistent with other experimental results. On average, the largest rates of weight loss were in the groups of Saline and Saline+ID93.</a:t>
            </a:r>
          </a:p>
        </p:txBody>
      </p:sp>
      <p:sp>
        <p:nvSpPr>
          <p:cNvPr id="18" name="Right Arrow 17">
            <a:extLst>
              <a:ext uri="{FF2B5EF4-FFF2-40B4-BE49-F238E27FC236}">
                <a16:creationId xmlns:a16="http://schemas.microsoft.com/office/drawing/2014/main" id="{B88D5555-B5F7-72C5-145D-D5F8E8BC5D79}"/>
              </a:ext>
            </a:extLst>
          </p:cNvPr>
          <p:cNvSpPr/>
          <p:nvPr/>
        </p:nvSpPr>
        <p:spPr>
          <a:xfrm>
            <a:off x="4555385" y="2590800"/>
            <a:ext cx="1291950" cy="1110343"/>
          </a:xfrm>
          <a:prstGeom prst="righ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94DF261-F8C8-752B-D864-05EB3328249B}"/>
              </a:ext>
            </a:extLst>
          </p:cNvPr>
          <p:cNvPicPr>
            <a:picLocks noChangeAspect="1"/>
          </p:cNvPicPr>
          <p:nvPr/>
        </p:nvPicPr>
        <p:blipFill>
          <a:blip r:embed="rId3"/>
          <a:stretch>
            <a:fillRect/>
          </a:stretch>
        </p:blipFill>
        <p:spPr>
          <a:xfrm>
            <a:off x="5951036" y="1214995"/>
            <a:ext cx="6015224" cy="4010149"/>
          </a:xfrm>
          <a:prstGeom prst="rect">
            <a:avLst/>
          </a:prstGeom>
        </p:spPr>
      </p:pic>
      <p:sp>
        <p:nvSpPr>
          <p:cNvPr id="21" name="TextBox 20">
            <a:extLst>
              <a:ext uri="{FF2B5EF4-FFF2-40B4-BE49-F238E27FC236}">
                <a16:creationId xmlns:a16="http://schemas.microsoft.com/office/drawing/2014/main" id="{5D4665BF-6CAE-57A5-BFB3-1E230CDAAEC7}"/>
              </a:ext>
            </a:extLst>
          </p:cNvPr>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Investigating Patterns in Weight Loss after </a:t>
            </a:r>
            <a:r>
              <a:rPr lang="en-US" sz="3000" i="1" spc="-1" dirty="0" err="1">
                <a:solidFill>
                  <a:srgbClr val="000000"/>
                </a:solidFill>
                <a:latin typeface="+mj-lt"/>
                <a:cs typeface="Calibri" panose="020F0502020204030204" pitchFamily="34" charset="0"/>
              </a:rPr>
              <a:t>M.tb</a:t>
            </a:r>
            <a:r>
              <a:rPr lang="en-US" sz="3000" spc="-1" dirty="0">
                <a:solidFill>
                  <a:srgbClr val="000000"/>
                </a:solidFill>
                <a:latin typeface="+mj-lt"/>
                <a:cs typeface="Calibri" panose="020F0502020204030204" pitchFamily="34" charset="0"/>
              </a:rPr>
              <a:t> Challenge</a:t>
            </a:r>
          </a:p>
        </p:txBody>
      </p:sp>
    </p:spTree>
    <p:extLst>
      <p:ext uri="{BB962C8B-B14F-4D97-AF65-F5344CB8AC3E}">
        <p14:creationId xmlns:p14="http://schemas.microsoft.com/office/powerpoint/2010/main" val="35186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BD649E-C12A-C580-E2A8-300667040111}"/>
              </a:ext>
            </a:extLst>
          </p:cNvPr>
          <p:cNvPicPr>
            <a:picLocks noChangeAspect="1"/>
          </p:cNvPicPr>
          <p:nvPr/>
        </p:nvPicPr>
        <p:blipFill>
          <a:blip r:embed="rId2"/>
          <a:stretch>
            <a:fillRect/>
          </a:stretch>
        </p:blipFill>
        <p:spPr>
          <a:xfrm>
            <a:off x="3809879" y="1068571"/>
            <a:ext cx="4680974" cy="3120649"/>
          </a:xfrm>
          <a:prstGeom prst="rect">
            <a:avLst/>
          </a:prstGeom>
        </p:spPr>
      </p:pic>
      <p:sp>
        <p:nvSpPr>
          <p:cNvPr id="7" name="TextBox 6">
            <a:extLst>
              <a:ext uri="{FF2B5EF4-FFF2-40B4-BE49-F238E27FC236}">
                <a16:creationId xmlns:a16="http://schemas.microsoft.com/office/drawing/2014/main" id="{E689DE12-94AD-C43A-504A-84524BD05BDC}"/>
              </a:ext>
            </a:extLst>
          </p:cNvPr>
          <p:cNvSpPr txBox="1"/>
          <p:nvPr/>
        </p:nvSpPr>
        <p:spPr>
          <a:xfrm>
            <a:off x="422217" y="228028"/>
            <a:ext cx="10916610" cy="587553"/>
          </a:xfrm>
          <a:prstGeom prst="rect">
            <a:avLst/>
          </a:prstGeom>
          <a:noFill/>
          <a:ln w="0">
            <a:noFill/>
          </a:ln>
        </p:spPr>
        <p:txBody>
          <a:bodyPr lIns="108847" tIns="54423" rIns="108847" bIns="54423" anchor="t">
            <a:noAutofit/>
          </a:bodyPr>
          <a:lstStyle/>
          <a:p>
            <a:r>
              <a:rPr lang="en-US" sz="3000" spc="-1" dirty="0">
                <a:solidFill>
                  <a:srgbClr val="000000"/>
                </a:solidFill>
                <a:latin typeface="+mj-lt"/>
                <a:cs typeface="Calibri" panose="020F0502020204030204" pitchFamily="34" charset="0"/>
              </a:rPr>
              <a:t>Investigating Associations between Weight Loss and Other Outcomes</a:t>
            </a:r>
          </a:p>
        </p:txBody>
      </p:sp>
      <p:sp>
        <p:nvSpPr>
          <p:cNvPr id="8" name="Bent Arrow 7">
            <a:extLst>
              <a:ext uri="{FF2B5EF4-FFF2-40B4-BE49-F238E27FC236}">
                <a16:creationId xmlns:a16="http://schemas.microsoft.com/office/drawing/2014/main" id="{0B54D1E2-C91F-836E-DA10-E55F24AAD3D9}"/>
              </a:ext>
            </a:extLst>
          </p:cNvPr>
          <p:cNvSpPr/>
          <p:nvPr/>
        </p:nvSpPr>
        <p:spPr>
          <a:xfrm rot="5400000">
            <a:off x="8707075" y="1761872"/>
            <a:ext cx="800815" cy="1233259"/>
          </a:xfrm>
          <a:prstGeom prst="ben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ent Arrow 8">
            <a:extLst>
              <a:ext uri="{FF2B5EF4-FFF2-40B4-BE49-F238E27FC236}">
                <a16:creationId xmlns:a16="http://schemas.microsoft.com/office/drawing/2014/main" id="{8021B7E6-D0CE-2FAA-E3DE-210C5E34C6E4}"/>
              </a:ext>
            </a:extLst>
          </p:cNvPr>
          <p:cNvSpPr/>
          <p:nvPr/>
        </p:nvSpPr>
        <p:spPr>
          <a:xfrm rot="5400000" flipV="1">
            <a:off x="2792842" y="1761873"/>
            <a:ext cx="800815" cy="1233260"/>
          </a:xfrm>
          <a:prstGeom prst="bent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1B8D0EE0-3CE6-A009-0850-5B3D499EF0C1}"/>
              </a:ext>
            </a:extLst>
          </p:cNvPr>
          <p:cNvSpPr txBox="1"/>
          <p:nvPr/>
        </p:nvSpPr>
        <p:spPr>
          <a:xfrm>
            <a:off x="3917805" y="4189220"/>
            <a:ext cx="4498404" cy="1200329"/>
          </a:xfrm>
          <a:prstGeom prst="rect">
            <a:avLst/>
          </a:prstGeom>
          <a:solidFill>
            <a:schemeClr val="tx2">
              <a:lumMod val="25000"/>
              <a:lumOff val="75000"/>
            </a:schemeClr>
          </a:solidFill>
        </p:spPr>
        <p:txBody>
          <a:bodyPr wrap="square" rtlCol="0">
            <a:spAutoFit/>
          </a:bodyPr>
          <a:lstStyle/>
          <a:p>
            <a:r>
              <a:rPr lang="en-US" dirty="0"/>
              <a:t>We investigated how each mouse’s post-challenge weight change was associated with its final measures of bacterial burden (CFUs) and lesion burden.</a:t>
            </a:r>
          </a:p>
        </p:txBody>
      </p:sp>
      <p:pic>
        <p:nvPicPr>
          <p:cNvPr id="12" name="Picture 11">
            <a:extLst>
              <a:ext uri="{FF2B5EF4-FFF2-40B4-BE49-F238E27FC236}">
                <a16:creationId xmlns:a16="http://schemas.microsoft.com/office/drawing/2014/main" id="{D42F3A51-04E9-AA37-A45B-C307D36685AD}"/>
              </a:ext>
            </a:extLst>
          </p:cNvPr>
          <p:cNvPicPr>
            <a:picLocks noChangeAspect="1"/>
          </p:cNvPicPr>
          <p:nvPr/>
        </p:nvPicPr>
        <p:blipFill>
          <a:blip r:embed="rId3"/>
          <a:stretch>
            <a:fillRect/>
          </a:stretch>
        </p:blipFill>
        <p:spPr>
          <a:xfrm>
            <a:off x="8459046" y="2846855"/>
            <a:ext cx="3732953" cy="3999593"/>
          </a:xfrm>
          <a:prstGeom prst="rect">
            <a:avLst/>
          </a:prstGeom>
        </p:spPr>
      </p:pic>
      <p:pic>
        <p:nvPicPr>
          <p:cNvPr id="14" name="Picture 13">
            <a:extLst>
              <a:ext uri="{FF2B5EF4-FFF2-40B4-BE49-F238E27FC236}">
                <a16:creationId xmlns:a16="http://schemas.microsoft.com/office/drawing/2014/main" id="{50D44BA1-F7C3-A6E1-FE4B-58B7A717D20D}"/>
              </a:ext>
            </a:extLst>
          </p:cNvPr>
          <p:cNvPicPr>
            <a:picLocks noChangeAspect="1"/>
          </p:cNvPicPr>
          <p:nvPr/>
        </p:nvPicPr>
        <p:blipFill>
          <a:blip r:embed="rId4"/>
          <a:stretch>
            <a:fillRect/>
          </a:stretch>
        </p:blipFill>
        <p:spPr>
          <a:xfrm>
            <a:off x="-7274" y="2838623"/>
            <a:ext cx="3732954" cy="3999594"/>
          </a:xfrm>
          <a:prstGeom prst="rect">
            <a:avLst/>
          </a:prstGeom>
        </p:spPr>
      </p:pic>
    </p:spTree>
    <p:extLst>
      <p:ext uri="{BB962C8B-B14F-4D97-AF65-F5344CB8AC3E}">
        <p14:creationId xmlns:p14="http://schemas.microsoft.com/office/powerpoint/2010/main" val="3155348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TotalTime>
  <Words>512</Words>
  <Application>Microsoft Macintosh PowerPoint</Application>
  <PresentationFormat>Widescreen</PresentationFormat>
  <Paragraphs>97</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Taking our data from the laboratory to science-based questions</vt:lpstr>
      <vt:lpstr>Immune Mechanisms of Protection Against TB Centers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Correlates of immune protection using granuloma targeted analysis</dc:title>
  <dc:creator>Podell,Brendan</dc:creator>
  <cp:lastModifiedBy>Anderson,Brooke</cp:lastModifiedBy>
  <cp:revision>60</cp:revision>
  <dcterms:created xsi:type="dcterms:W3CDTF">2024-11-18T19:35:31Z</dcterms:created>
  <dcterms:modified xsi:type="dcterms:W3CDTF">2024-11-19T08:49:14Z</dcterms:modified>
</cp:coreProperties>
</file>